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83B00"/>
    <a:srgbClr val="69D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446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150B17D-3F14-4C6D-906D-997EEB1E8EBA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‹#›</a:t>
            </a:fld>
            <a:endParaRPr lang="de-DE" sz="1400" b="0" i="0" u="none" strike="noStrike" kern="1200" dirty="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071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3FC85E50-7859-49BF-AF60-98E7594D6685}" type="slidenum">
              <a:rPr/>
              <a:pPr lvl="0"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79561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5238339"/>
            <a:ext cx="10080625" cy="232914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730918" y="0"/>
            <a:ext cx="3349708" cy="75596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73013" y="3679042"/>
            <a:ext cx="7143803" cy="2536691"/>
          </a:xfrm>
        </p:spPr>
        <p:txBody>
          <a:bodyPr rIns="50397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77408" y="1702869"/>
            <a:ext cx="7143803" cy="1931917"/>
          </a:xfrm>
        </p:spPr>
        <p:txBody>
          <a:bodyPr tIns="0" rIns="50397" bIns="0" anchor="b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5238339"/>
            <a:ext cx="10080625" cy="232914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730918" y="0"/>
            <a:ext cx="3349708" cy="75596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47" y="3950517"/>
            <a:ext cx="7308453" cy="2013227"/>
          </a:xfrm>
        </p:spPr>
        <p:txBody>
          <a:bodyPr tIns="0" bIns="0" anchor="t"/>
          <a:lstStyle>
            <a:lvl1pPr algn="l">
              <a:buNone/>
              <a:defRPr sz="46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47" y="2740134"/>
            <a:ext cx="7308453" cy="1175826"/>
          </a:xfrm>
        </p:spPr>
        <p:txBody>
          <a:bodyPr lIns="50397" tIns="0" rIns="50397" bIns="0" anchor="b"/>
          <a:lstStyle>
            <a:lvl1pPr marL="0" indent="0" algn="l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8232510" cy="125994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032250" cy="49890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4292" y="1763925"/>
            <a:ext cx="4032250" cy="498903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6047740"/>
            <a:ext cx="4454027" cy="923960"/>
          </a:xfrm>
        </p:spPr>
        <p:txBody>
          <a:bodyPr anchor="t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0818" y="6047740"/>
            <a:ext cx="4455776" cy="923960"/>
          </a:xfrm>
        </p:spPr>
        <p:txBody>
          <a:bodyPr anchor="t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4031" y="1672115"/>
            <a:ext cx="4454027" cy="43450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1672115"/>
            <a:ext cx="4455776" cy="434506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387"/>
            <a:ext cx="8235871" cy="1259946"/>
          </a:xfrm>
        </p:spPr>
        <p:txBody>
          <a:bodyPr anchor="ctr"/>
          <a:lstStyle>
            <a:lvl1pPr algn="l">
              <a:defRPr sz="51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306825"/>
            <a:ext cx="3528219" cy="804965"/>
          </a:xfrm>
        </p:spPr>
        <p:txBody>
          <a:bodyPr tIns="0" bIns="0" anchor="t"/>
          <a:lstStyle>
            <a:lvl1pPr algn="l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4031" y="236363"/>
            <a:ext cx="3024188" cy="1007957"/>
          </a:xfrm>
        </p:spPr>
        <p:txBody>
          <a:bodyPr lIns="50397" tIns="0" rIns="50397" bIns="0" anchor="b"/>
          <a:lstStyle>
            <a:lvl1pPr marL="0" indent="0" algn="l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4031" y="2183906"/>
            <a:ext cx="7812484" cy="419981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91918" y="7079137"/>
            <a:ext cx="840052" cy="402483"/>
          </a:xfrm>
        </p:spPr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911" y="1880228"/>
            <a:ext cx="3366677" cy="1382091"/>
          </a:xfrm>
        </p:spPr>
        <p:txBody>
          <a:bodyPr anchor="b"/>
          <a:lstStyle>
            <a:lvl1pPr algn="l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4781" y="1124259"/>
            <a:ext cx="4536281" cy="4535805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5913" y="3305583"/>
            <a:ext cx="3366675" cy="2935996"/>
          </a:xfrm>
        </p:spPr>
        <p:txBody>
          <a:bodyPr lIns="50397" rIns="50397"/>
          <a:lstStyle>
            <a:lvl1pPr marL="0" indent="0">
              <a:buFontTx/>
              <a:buNone/>
              <a:defRPr sz="13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31" y="7079137"/>
            <a:ext cx="2352146" cy="402483"/>
          </a:xfrm>
        </p:spPr>
        <p:txBody>
          <a:bodyPr/>
          <a:lstStyle/>
          <a:p>
            <a:pPr lvl="0"/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238339"/>
            <a:ext cx="10080625" cy="232914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8064500" y="0"/>
            <a:ext cx="2016125" cy="7559675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0794" tIns="50397" rIns="100794" bIns="50397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8232510" cy="1259946"/>
          </a:xfrm>
          <a:prstGeom prst="rect">
            <a:avLst/>
          </a:prstGeom>
        </p:spPr>
        <p:txBody>
          <a:bodyPr vert="horz" lIns="50397" tIns="50397" rIns="50397" bIns="50397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8232510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031" y="7079137"/>
            <a:ext cx="2352146" cy="402483"/>
          </a:xfrm>
          <a:prstGeom prst="rect">
            <a:avLst/>
          </a:prstGeom>
        </p:spPr>
        <p:txBody>
          <a:bodyPr vert="horz" lIns="100794" tIns="50397" rIns="100794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444214" y="7079137"/>
            <a:ext cx="3192198" cy="402483"/>
          </a:xfrm>
          <a:prstGeom prst="rect">
            <a:avLst/>
          </a:prstGeom>
        </p:spPr>
        <p:txBody>
          <a:bodyPr vert="horz" lIns="0" tIns="50397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lvl="0"/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988557" y="7079137"/>
            <a:ext cx="840052" cy="4024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lvl="0"/>
            <a:fld id="{8DA63E5F-3DC3-4F4B-9853-1C6F26B0DDAD}" type="slidenum">
              <a:rPr lang="cs-CZ" smtClean="0"/>
              <a:pPr lvl="0"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654" indent="-42333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96275" indent="-302383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08737" indent="-282224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411120" indent="-26206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42947" indent="-201589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774" indent="-201589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8587" indent="-201589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70255" indent="-201589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6">
                <a:lumMod val="60000"/>
                <a:lumOff val="40000"/>
                <a:alpha val="27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1840" y="323453"/>
            <a:ext cx="8316516" cy="2160240"/>
          </a:xfrm>
        </p:spPr>
        <p:txBody>
          <a:bodyPr>
            <a:normAutofit/>
          </a:bodyPr>
          <a:lstStyle/>
          <a:p>
            <a:pPr algn="ctr"/>
            <a:r>
              <a:rPr lang="cs-CZ" sz="6600" b="1" dirty="0" smtClean="0">
                <a:solidFill>
                  <a:schemeClr val="bg1"/>
                </a:solidFill>
                <a:latin typeface="High Tower Text" pitchFamily="18" charset="0"/>
              </a:rPr>
              <a:t>Textový editor</a:t>
            </a:r>
            <a:br>
              <a:rPr lang="cs-CZ" sz="6600" b="1" dirty="0" smtClean="0">
                <a:solidFill>
                  <a:schemeClr val="bg1"/>
                </a:solidFill>
                <a:latin typeface="High Tower Text" pitchFamily="18" charset="0"/>
              </a:rPr>
            </a:br>
            <a:r>
              <a:rPr lang="cs-CZ" sz="4000" dirty="0" smtClean="0">
                <a:solidFill>
                  <a:schemeClr val="bg1"/>
                </a:solidFill>
                <a:latin typeface="High Tower Text" pitchFamily="18" charset="0"/>
              </a:rPr>
              <a:t>maturitní otázka č. 15</a:t>
            </a:r>
            <a:endParaRPr lang="cs-CZ" sz="40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9912" y="1547589"/>
            <a:ext cx="7123642" cy="1607997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High Tower Text" pitchFamily="18" charset="0"/>
              </a:rPr>
              <a:t>(další nástroje textového procesoru, export a import dat, PDF formát – čtení a tvorba)</a:t>
            </a:r>
            <a:endParaRPr lang="cs-CZ" sz="2800" dirty="0">
              <a:solidFill>
                <a:schemeClr val="bg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806992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accent2">
                <a:lumMod val="60000"/>
                <a:lumOff val="40000"/>
                <a:alpha val="74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POMOCNÉ FUNKCE</a:t>
            </a:r>
            <a:endParaRPr lang="cs-CZ" sz="40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1475581"/>
            <a:ext cx="8400521" cy="5832648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4100" b="1" dirty="0" smtClean="0">
                <a:solidFill>
                  <a:schemeClr val="bg1"/>
                </a:solidFill>
                <a:latin typeface="High Tower Text" pitchFamily="18" charset="0"/>
              </a:rPr>
              <a:t>Hledání v textu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Rychlé nalezení požadovaného textu (menu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úpravy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najít)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4100" b="1" dirty="0" smtClean="0">
                <a:solidFill>
                  <a:schemeClr val="bg1"/>
                </a:solidFill>
                <a:latin typeface="High Tower Text" pitchFamily="18" charset="0"/>
              </a:rPr>
              <a:t>Nahrazování</a:t>
            </a:r>
          </a:p>
          <a:p>
            <a:pPr marL="781156" lvl="2"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Umožní vyhledat v dokumentu všechna slova podle zadaného řetězce a poté můžeme tyto slova nahradit jiným zadaným slovem menu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úpravy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nahradit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4100" b="1" dirty="0" smtClean="0">
                <a:solidFill>
                  <a:schemeClr val="bg1"/>
                </a:solidFill>
                <a:latin typeface="High Tower Text" pitchFamily="18" charset="0"/>
              </a:rPr>
              <a:t>Kontrola pravopisu</a:t>
            </a:r>
          </a:p>
          <a:p>
            <a:pPr marL="781156" lvl="2"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automatická kontrola pravopisu v průběhu psaní, slovo, které není v databázi, je podtrhnuto červenou vlnovkou menu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revize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kontrola pravopisu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4100" b="1" dirty="0" smtClean="0">
                <a:solidFill>
                  <a:schemeClr val="bg1"/>
                </a:solidFill>
                <a:latin typeface="High Tower Text" pitchFamily="18" charset="0"/>
              </a:rPr>
              <a:t>Slovník synonym (tezaurus)</a:t>
            </a:r>
          </a:p>
          <a:p>
            <a:pPr marL="781156" lvl="2"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Vyhledává synonyma hledaného slova menu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revize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 tezaurus</a:t>
            </a:r>
          </a:p>
          <a:p>
            <a:endParaRPr lang="cs-CZ" sz="3600" dirty="0" smtClean="0">
              <a:solidFill>
                <a:schemeClr val="bg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678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3">
                <a:lumMod val="75000"/>
                <a:alpha val="84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POMOCNÉ FUNKCE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808" y="1475581"/>
            <a:ext cx="8568729" cy="608409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Obsah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Lepší orientace v rozsáhlém textovém dokumentu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Řazen vzestupně dle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č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ísel stránek a kapitol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Podmínky pro vytvoření obsahu – stejné nadpisy a podnadpisy (styly MS Word), číslování stránek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(menu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vložení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číslo stránky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) -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menu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odkazy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obsah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Rejstřík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Lepší orientace, vyhledávání klíčových pojmů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Řazen abecedně, pojmy vybírá uživatel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Odkazy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Označit položku (označíme více důležitých pojmů, upřesníme je na klíčových stranách, např. kde najdeme definici pojmu)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Vytvořit rejstřík 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  <a:sym typeface="Symbol"/>
              </a:rPr>
              <a:t></a:t>
            </a: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 při změnách Aktualizovat rejstřík</a:t>
            </a:r>
          </a:p>
        </p:txBody>
      </p:sp>
    </p:spTree>
    <p:extLst>
      <p:ext uri="{BB962C8B-B14F-4D97-AF65-F5344CB8AC3E}">
        <p14:creationId xmlns="" xmlns:p14="http://schemas.microsoft.com/office/powerpoint/2010/main" val="942647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69DF99"/>
            </a:gs>
            <a:gs pos="16000">
              <a:srgbClr val="69DF99"/>
            </a:gs>
            <a:gs pos="16000">
              <a:srgbClr val="69DF99"/>
            </a:gs>
            <a:gs pos="16000">
              <a:srgbClr val="69DF99"/>
            </a:gs>
            <a:gs pos="53000">
              <a:srgbClr val="D4DEFF"/>
            </a:gs>
            <a:gs pos="83000">
              <a:srgbClr val="D4DEFF"/>
            </a:gs>
            <a:gs pos="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IMPORT A EXPORT DAT</a:t>
            </a:r>
            <a:endParaRPr lang="cs-CZ" sz="40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Výměna dat v rámci „kancelářských balíčků“, tj. Excel, Word,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PowerPoint</a:t>
            </a:r>
          </a:p>
          <a:p>
            <a:pPr>
              <a:buClrTx/>
              <a:buFont typeface="Wingdings" pitchFamily="2" charset="2"/>
              <a:buChar char="§"/>
            </a:pPr>
            <a:endParaRPr lang="cs-CZ" sz="32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Provádí se pomocí klávesových zkratek ctrl+c</a:t>
            </a:r>
            <a:r>
              <a:rPr lang="cs-CZ" sz="3200" dirty="0">
                <a:solidFill>
                  <a:schemeClr val="bg1"/>
                </a:solidFill>
                <a:latin typeface="High Tower Text" pitchFamily="18" charset="0"/>
              </a:rPr>
              <a:t> 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– </a:t>
            </a:r>
            <a:r>
              <a:rPr lang="cs-CZ" sz="3200" dirty="0" err="1" smtClean="0">
                <a:solidFill>
                  <a:schemeClr val="bg1"/>
                </a:solidFill>
                <a:latin typeface="High Tower Text" pitchFamily="18" charset="0"/>
              </a:rPr>
              <a:t>ctrl</a:t>
            </a: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+v</a:t>
            </a:r>
          </a:p>
          <a:p>
            <a:pPr>
              <a:buClrTx/>
              <a:buFont typeface="Wingdings" pitchFamily="2" charset="2"/>
              <a:buChar char="§"/>
            </a:pPr>
            <a:endParaRPr lang="cs-CZ" sz="32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sz="3200" dirty="0" smtClean="0">
                <a:solidFill>
                  <a:schemeClr val="bg1"/>
                </a:solidFill>
                <a:latin typeface="High Tower Text" pitchFamily="18" charset="0"/>
              </a:rPr>
              <a:t>Dále se dá také provést přes pravé tlačítko myši, možnost kopírovat - vložit</a:t>
            </a:r>
            <a:endParaRPr lang="cs-CZ" sz="3200" dirty="0" smtClean="0">
              <a:solidFill>
                <a:schemeClr val="bg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79909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2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FORMÁTY</a:t>
            </a:r>
            <a:endParaRPr lang="cs-CZ" sz="40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PDF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TXT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ODT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RTF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DOC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DOCX</a:t>
            </a:r>
            <a:endParaRPr lang="cs-CZ" sz="32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03447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accent2">
                <a:lumMod val="7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defTabSz="1007943" rtl="0">
              <a:spcBef>
                <a:spcPct val="0"/>
              </a:spcBef>
              <a:buFont typeface="Wingdings" pitchFamily="2" charset="2"/>
              <a:buChar char="§"/>
            </a:pPr>
            <a:r>
              <a:rPr lang="cs-CZ" sz="4400" b="1" dirty="0" smtClean="0">
                <a:solidFill>
                  <a:schemeClr val="bg1"/>
                </a:solidFill>
                <a:latin typeface="High Tower Text" pitchFamily="18" charset="0"/>
              </a:rPr>
              <a:t>PDF</a:t>
            </a:r>
            <a:r>
              <a:rPr lang="cs-CZ" sz="2000" b="1" dirty="0" smtClean="0">
                <a:solidFill>
                  <a:schemeClr val="bg1"/>
                </a:solidFill>
                <a:latin typeface="High Tower Text" pitchFamily="18" charset="0"/>
              </a:rPr>
              <a:t> (</a:t>
            </a:r>
            <a:r>
              <a:rPr lang="cs-CZ" sz="2000" dirty="0" smtClean="0">
                <a:solidFill>
                  <a:schemeClr val="bg1"/>
                </a:solidFill>
                <a:latin typeface="High Tower Text" pitchFamily="18" charset="0"/>
              </a:rPr>
              <a:t>Portable </a:t>
            </a:r>
            <a:r>
              <a:rPr lang="cs-CZ" sz="2000" dirty="0" err="1" smtClean="0">
                <a:solidFill>
                  <a:schemeClr val="bg1"/>
                </a:solidFill>
                <a:latin typeface="High Tower Text" pitchFamily="18" charset="0"/>
              </a:rPr>
              <a:t>Document</a:t>
            </a:r>
            <a:r>
              <a:rPr lang="cs-CZ" sz="2000" dirty="0" smtClean="0">
                <a:solidFill>
                  <a:schemeClr val="bg1"/>
                </a:solidFill>
                <a:latin typeface="High Tower Text" pitchFamily="18" charset="0"/>
              </a:rPr>
              <a:t> </a:t>
            </a:r>
            <a:r>
              <a:rPr lang="cs-CZ" sz="2000" dirty="0" err="1" smtClean="0">
                <a:solidFill>
                  <a:schemeClr val="bg1"/>
                </a:solidFill>
                <a:latin typeface="High Tower Text" pitchFamily="18" charset="0"/>
              </a:rPr>
              <a:t>Format</a:t>
            </a:r>
            <a:r>
              <a:rPr lang="cs-CZ" sz="2000" dirty="0" smtClean="0">
                <a:solidFill>
                  <a:schemeClr val="bg1"/>
                </a:solidFill>
                <a:latin typeface="High Tower Text" pitchFamily="18" charset="0"/>
              </a:rPr>
              <a:t> – Přenosný formát dokumentů)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/>
            </a:r>
            <a:b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</a:br>
            <a:endParaRPr lang="cs-CZ" sz="4000" b="1" dirty="0">
              <a:solidFill>
                <a:schemeClr val="bg1"/>
              </a:solidFill>
              <a:latin typeface="High Tower Text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331565"/>
            <a:ext cx="10009112" cy="5291773"/>
          </a:xfrm>
        </p:spPr>
        <p:txBody>
          <a:bodyPr>
            <a:noAutofit/>
          </a:bodyPr>
          <a:lstStyle/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Vyvinut firmou Adobe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Uzamyká data, fonty, </a:t>
            </a: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formýty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 a nastavení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Lze otevřít na jakémkoliv PC ve stejné podobě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b="1" dirty="0">
                <a:solidFill>
                  <a:schemeClr val="bg1"/>
                </a:solidFill>
                <a:latin typeface="High Tower Text" pitchFamily="18" charset="0"/>
              </a:rPr>
              <a:t>VÝHODY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Vždy stejně vypadající dokument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Uzamčený, neměnný formát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Lze jej vytvořit přímo z programů MS balíků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  <a:latin typeface="High Tower Text" pitchFamily="18" charset="0"/>
              </a:rPr>
              <a:t>Menší velikost souborů než DOC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bg1"/>
                </a:solidFill>
                <a:latin typeface="High Tower Text" pitchFamily="18" charset="0"/>
              </a:rPr>
              <a:t>NEVÝHODY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Uzamčený, neměnný formát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Potřeba placené verze </a:t>
            </a: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Acrobat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Reader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 i pro čtení PDF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Nelze z něj využít jednotliví prvky (např.: obrázky)jako z dokumentu DOCX, PPTX</a:t>
            </a:r>
          </a:p>
        </p:txBody>
      </p:sp>
    </p:spTree>
    <p:extLst>
      <p:ext uri="{BB962C8B-B14F-4D97-AF65-F5344CB8AC3E}">
        <p14:creationId xmlns="" xmlns:p14="http://schemas.microsoft.com/office/powerpoint/2010/main" val="372122737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583B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683494"/>
            <a:ext cx="8400521" cy="6372204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TXT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Pro uchování prostého elektronického textu</a:t>
            </a:r>
          </a:p>
          <a:p>
            <a:pPr lvl="1">
              <a:buClrTx/>
              <a:buFont typeface="Wingdings" pitchFamily="2" charset="2"/>
              <a:buChar char="§"/>
            </a:pPr>
            <a:endParaRPr lang="cs-CZ" sz="24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RTF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Rich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 Text </a:t>
            </a: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Formst</a:t>
            </a:r>
            <a:endParaRPr lang="cs-CZ" sz="24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Pokus o univerzální formát, který by s sebou oproti formátu </a:t>
            </a:r>
            <a:r>
              <a:rPr lang="cs-CZ" sz="2400" dirty="0" err="1" smtClean="0">
                <a:solidFill>
                  <a:schemeClr val="bg1"/>
                </a:solidFill>
                <a:latin typeface="High Tower Text" pitchFamily="18" charset="0"/>
              </a:rPr>
              <a:t>txt</a:t>
            </a: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 nesl také informace o formátování</a:t>
            </a:r>
          </a:p>
          <a:p>
            <a:pPr lvl="1">
              <a:buClrTx/>
              <a:buFont typeface="Wingdings" pitchFamily="2" charset="2"/>
              <a:buChar char="§"/>
            </a:pPr>
            <a:endParaRPr lang="cs-CZ" sz="24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DOCX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Formát souborů aplikace Word 2007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High Tower Text" pitchFamily="18" charset="0"/>
              </a:rPr>
              <a:t>Není možné upravovat a ukládat v předchozích verzích aplikace Word</a:t>
            </a:r>
          </a:p>
          <a:p>
            <a:pPr lvl="1">
              <a:buFont typeface="Wingdings" pitchFamily="2" charset="2"/>
              <a:buChar char="§"/>
            </a:pPr>
            <a:endParaRPr lang="cs-CZ" sz="2400" dirty="0" smtClean="0"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55881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800" y="683493"/>
            <a:ext cx="8400521" cy="5291773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DOC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Přípona nativního formátu aplikace MS Word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Nese všechny informace o formátování dokumentu a jeho relativní </a:t>
            </a: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rozšířenost</a:t>
            </a:r>
          </a:p>
          <a:p>
            <a:pPr lvl="1">
              <a:buClrTx/>
              <a:buFont typeface="Wingdings" pitchFamily="2" charset="2"/>
              <a:buChar char="§"/>
            </a:pPr>
            <a:endParaRPr lang="cs-CZ" sz="24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sz="4000" b="1" dirty="0" smtClean="0">
                <a:solidFill>
                  <a:schemeClr val="bg1"/>
                </a:solidFill>
                <a:latin typeface="High Tower Text" pitchFamily="18" charset="0"/>
              </a:rPr>
              <a:t>ODT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Textové soubory (dokumenty) ve formátu ODF (</a:t>
            </a:r>
            <a:r>
              <a:rPr lang="cs-CZ" sz="2800" dirty="0" err="1" smtClean="0">
                <a:solidFill>
                  <a:schemeClr val="bg1"/>
                </a:solidFill>
                <a:latin typeface="High Tower Text" pitchFamily="18" charset="0"/>
              </a:rPr>
              <a:t>OpenDocument</a:t>
            </a: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) respektive OASIS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  <a:latin typeface="High Tower Text" pitchFamily="18" charset="0"/>
              </a:rPr>
              <a:t>Určený pro ukládání a výměnu dokumentů vytvořených kancelářskými aplikacemi</a:t>
            </a:r>
          </a:p>
          <a:p>
            <a:pPr lvl="1"/>
            <a:endParaRPr lang="cs-CZ" sz="2400" dirty="0" smtClean="0">
              <a:latin typeface="High Tower Text" pitchFamily="18" charset="0"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1064768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824" y="4787949"/>
            <a:ext cx="8444273" cy="128794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High Tower Text" pitchFamily="18" charset="0"/>
              </a:rPr>
              <a:t/>
            </a:r>
            <a:br>
              <a:rPr lang="cs-CZ" dirty="0" smtClean="0">
                <a:latin typeface="High Tower Text" pitchFamily="18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Rectangle 2"/>
          <p:cNvSpPr/>
          <p:nvPr/>
        </p:nvSpPr>
        <p:spPr>
          <a:xfrm>
            <a:off x="5041900" y="5940077"/>
            <a:ext cx="5038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Vypracovala</a:t>
            </a:r>
          </a:p>
          <a:p>
            <a:pPr algn="r"/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 </a:t>
            </a:r>
            <a:r>
              <a:rPr lang="cs-CZ" sz="3200" b="1" dirty="0" err="1" smtClean="0">
                <a:solidFill>
                  <a:schemeClr val="bg1"/>
                </a:solidFill>
                <a:latin typeface="High Tower Text" pitchFamily="18" charset="0"/>
              </a:rPr>
              <a:t>Anita</a:t>
            </a:r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 </a:t>
            </a:r>
            <a:r>
              <a:rPr lang="cs-CZ" sz="3200" b="1" dirty="0" err="1" smtClean="0">
                <a:solidFill>
                  <a:schemeClr val="bg1"/>
                </a:solidFill>
                <a:latin typeface="High Tower Text" pitchFamily="18" charset="0"/>
              </a:rPr>
              <a:t>Blokšová</a:t>
            </a:r>
            <a:endParaRPr lang="cs-CZ" sz="3200" b="1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 algn="r"/>
            <a:r>
              <a:rPr lang="cs-CZ" sz="3200" b="1" dirty="0" smtClean="0">
                <a:solidFill>
                  <a:schemeClr val="bg1"/>
                </a:solidFill>
                <a:latin typeface="High Tower Text" pitchFamily="18" charset="0"/>
              </a:rPr>
              <a:t>4.A</a:t>
            </a:r>
          </a:p>
          <a:p>
            <a:pPr algn="r"/>
            <a:endParaRPr lang="cs-CZ" sz="4000" dirty="0" smtClean="0">
              <a:solidFill>
                <a:schemeClr val="bg1"/>
              </a:solidFill>
              <a:latin typeface="High Tower Text" pitchFamily="18" charset="0"/>
            </a:endParaRPr>
          </a:p>
          <a:p>
            <a:pPr algn="r"/>
            <a:endParaRPr lang="cs-CZ" sz="2400" dirty="0" smtClean="0">
              <a:solidFill>
                <a:schemeClr val="bg1"/>
              </a:solidFill>
              <a:latin typeface="High Tower Text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089890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372</Words>
  <Application>Microsoft Office PowerPoint</Application>
  <PresentationFormat>Custom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Textový editor maturitní otázka č. 15</vt:lpstr>
      <vt:lpstr>POMOCNÉ FUNKCE</vt:lpstr>
      <vt:lpstr>POMOCNÉ FUNKCE</vt:lpstr>
      <vt:lpstr>IMPORT A EXPORT DAT</vt:lpstr>
      <vt:lpstr>FORMÁTY</vt:lpstr>
      <vt:lpstr>PDF (Portable Document Format – Přenosný formát dokumentů) </vt:lpstr>
      <vt:lpstr>Slide 7</vt:lpstr>
      <vt:lpstr>Slide 8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matesator</dc:creator>
  <cp:lastModifiedBy>Irena Lacnakova (CZIRLA)</cp:lastModifiedBy>
  <cp:revision>18</cp:revision>
  <dcterms:created xsi:type="dcterms:W3CDTF">2009-04-16T11:32:32Z</dcterms:created>
  <dcterms:modified xsi:type="dcterms:W3CDTF">2013-04-17T21:11:28Z</dcterms:modified>
</cp:coreProperties>
</file>