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60" r:id="rId16"/>
    <p:sldId id="272" r:id="rId17"/>
    <p:sldId id="273" r:id="rId18"/>
    <p:sldId id="274" r:id="rId19"/>
    <p:sldId id="275" r:id="rId20"/>
    <p:sldId id="281" r:id="rId21"/>
    <p:sldId id="277" r:id="rId22"/>
    <p:sldId id="278" r:id="rId23"/>
    <p:sldId id="279" r:id="rId24"/>
    <p:sldId id="280" r:id="rId25"/>
    <p:sldId id="284" r:id="rId26"/>
    <p:sldId id="282" r:id="rId27"/>
    <p:sldId id="283" r:id="rId28"/>
    <p:sldId id="285" r:id="rId29"/>
    <p:sldId id="286" r:id="rId30"/>
    <p:sldId id="287" r:id="rId31"/>
    <p:sldId id="288" r:id="rId32"/>
    <p:sldId id="289" r:id="rId33"/>
    <p:sldId id="290" r:id="rId3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8DC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255D3-F828-40F5-95CE-943B6BF4C86B}" type="datetimeFigureOut">
              <a:rPr lang="cs-CZ" smtClean="0"/>
              <a:pPr/>
              <a:t>20.2.2012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EB680-9CDA-4240-8DE9-324511FB7FD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EB680-9CDA-4240-8DE9-324511FB7FDC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EB680-9CDA-4240-8DE9-324511FB7FDC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bdélní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bdélní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bdélní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bdélní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ený obdélní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ený obdélní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47CD05F-9058-4B14-8FC6-FAFF3F712D34}" type="datetimeFigureOut">
              <a:rPr lang="cs-CZ" smtClean="0"/>
              <a:pPr/>
              <a:t>20.2.2012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3BB54AB-0B73-4337-A3DD-22258F43F45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CD05F-9058-4B14-8FC6-FAFF3F712D34}" type="datetimeFigureOut">
              <a:rPr lang="cs-CZ" smtClean="0"/>
              <a:pPr/>
              <a:t>20.2.2012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B54AB-0B73-4337-A3DD-22258F43F45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CD05F-9058-4B14-8FC6-FAFF3F712D34}" type="datetimeFigureOut">
              <a:rPr lang="cs-CZ" smtClean="0"/>
              <a:pPr/>
              <a:t>20.2.2012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B54AB-0B73-4337-A3DD-22258F43F45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F92F84D-BA01-4078-8339-20ECC259A069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CD05F-9058-4B14-8FC6-FAFF3F712D34}" type="datetimeFigureOut">
              <a:rPr lang="cs-CZ" smtClean="0"/>
              <a:pPr/>
              <a:t>20.2.2012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B54AB-0B73-4337-A3DD-22258F43F45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CD05F-9058-4B14-8FC6-FAFF3F712D34}" type="datetimeFigureOut">
              <a:rPr lang="cs-CZ" smtClean="0"/>
              <a:pPr/>
              <a:t>20.2.2012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B54AB-0B73-4337-A3DD-22258F43F45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CD05F-9058-4B14-8FC6-FAFF3F712D34}" type="datetimeFigureOut">
              <a:rPr lang="cs-CZ" smtClean="0"/>
              <a:pPr/>
              <a:t>20.2.2012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B54AB-0B73-4337-A3DD-22258F43F45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47CD05F-9058-4B14-8FC6-FAFF3F712D34}" type="datetimeFigureOut">
              <a:rPr lang="cs-CZ" smtClean="0"/>
              <a:pPr/>
              <a:t>20.2.2012</a:t>
            </a:fld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3BB54AB-0B73-4337-A3DD-22258F43F45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47CD05F-9058-4B14-8FC6-FAFF3F712D34}" type="datetimeFigureOut">
              <a:rPr lang="cs-CZ" smtClean="0"/>
              <a:pPr/>
              <a:t>20.2.2012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3BB54AB-0B73-4337-A3DD-22258F43F45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CD05F-9058-4B14-8FC6-FAFF3F712D34}" type="datetimeFigureOut">
              <a:rPr lang="cs-CZ" smtClean="0"/>
              <a:pPr/>
              <a:t>20.2.2012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B54AB-0B73-4337-A3DD-22258F43F45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CD05F-9058-4B14-8FC6-FAFF3F712D34}" type="datetimeFigureOut">
              <a:rPr lang="cs-CZ" smtClean="0"/>
              <a:pPr/>
              <a:t>20.2.2012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B54AB-0B73-4337-A3DD-22258F43F45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CD05F-9058-4B14-8FC6-FAFF3F712D34}" type="datetimeFigureOut">
              <a:rPr lang="cs-CZ" smtClean="0"/>
              <a:pPr/>
              <a:t>20.2.2012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B54AB-0B73-4337-A3DD-22258F43F45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Obdélní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Obdélní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ený obdélní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ený obdélní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Obdélní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Obdélní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Obdélní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Obdélní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Obdélní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47CD05F-9058-4B14-8FC6-FAFF3F712D34}" type="datetimeFigureOut">
              <a:rPr lang="cs-CZ" smtClean="0"/>
              <a:pPr/>
              <a:t>20.2.2012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3BB54AB-0B73-4337-A3DD-22258F43F45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rdaz.cz/" TargetMode="External"/><Relationship Id="rId2" Type="http://schemas.openxmlformats.org/officeDocument/2006/relationships/hyperlink" Target="http://www.wikipedia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oogle.cz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2060848"/>
            <a:ext cx="8458200" cy="1470025"/>
          </a:xfrm>
        </p:spPr>
        <p:txBody>
          <a:bodyPr/>
          <a:lstStyle/>
          <a:p>
            <a:r>
              <a:rPr lang="cs-CZ" dirty="0" smtClean="0"/>
              <a:t>Počítač, jeho komponenty a periferní zařízení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483768" y="3861048"/>
            <a:ext cx="3394720" cy="1617294"/>
          </a:xfrm>
        </p:spPr>
        <p:txBody>
          <a:bodyPr>
            <a:normAutofit/>
          </a:bodyPr>
          <a:lstStyle/>
          <a:p>
            <a:r>
              <a:rPr lang="cs-CZ" dirty="0" smtClean="0"/>
              <a:t>Maturitní téma č.3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accent1"/>
                </a:solidFill>
              </a:rPr>
              <a:t>Grafická karta</a:t>
            </a:r>
            <a:endParaRPr lang="cs-CZ" sz="3600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19256" cy="1224136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stará se o zobrazení obrazu na monitoru, grafické výpočty atd.</a:t>
            </a:r>
          </a:p>
          <a:p>
            <a:r>
              <a:rPr lang="cs-CZ" dirty="0" smtClean="0"/>
              <a:t> datový signál přeměňuje na obrazový</a:t>
            </a: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67544" y="2564904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Zvuková karta</a:t>
            </a:r>
            <a:endParaRPr kumimoji="0" lang="cs-CZ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67544" y="3429000"/>
            <a:ext cx="8219256" cy="1107568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lang="cs-CZ" sz="2800" dirty="0" smtClean="0"/>
              <a:t>vytváří signál, který se v reproduktoru mění na zvuk</a:t>
            </a: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převádí data do akustické podoby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95536" y="4365104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Síťová karta</a:t>
            </a:r>
            <a:endParaRPr kumimoji="0" lang="cs-CZ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539552" y="5301208"/>
            <a:ext cx="8219256" cy="1251584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lang="cs-CZ" sz="2800" dirty="0" smtClean="0"/>
              <a:t>zprostředkovává připojení k počítačové síti</a:t>
            </a: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umožňuje</a:t>
            </a:r>
            <a:r>
              <a:rPr kumimoji="0" lang="cs-CZ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vzájemné spojení více počítačů a také připojení na internet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4508" y="4221088"/>
            <a:ext cx="3579492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/>
          <a:lstStyle/>
          <a:p>
            <a:r>
              <a:rPr lang="cs-CZ" dirty="0" smtClean="0">
                <a:solidFill>
                  <a:schemeClr val="accent2"/>
                </a:solidFill>
              </a:rPr>
              <a:t>Pevný disk (HDD=</a:t>
            </a:r>
            <a:r>
              <a:rPr lang="cs-CZ" dirty="0" err="1" smtClean="0">
                <a:solidFill>
                  <a:schemeClr val="accent2"/>
                </a:solidFill>
              </a:rPr>
              <a:t>Hard</a:t>
            </a:r>
            <a:r>
              <a:rPr lang="cs-CZ" dirty="0" smtClean="0">
                <a:solidFill>
                  <a:schemeClr val="accent2"/>
                </a:solidFill>
              </a:rPr>
              <a:t> Disk Drive)</a:t>
            </a:r>
            <a:endParaRPr lang="cs-CZ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968552"/>
          </a:xfrm>
        </p:spPr>
        <p:txBody>
          <a:bodyPr>
            <a:normAutofit/>
          </a:bodyPr>
          <a:lstStyle/>
          <a:p>
            <a:r>
              <a:rPr lang="cs-CZ" sz="2600" dirty="0" smtClean="0"/>
              <a:t>zařízení sloužící k dočasnému nebo trvalému uchovávání většího množství dat pomocí magnetické indukce</a:t>
            </a:r>
          </a:p>
          <a:p>
            <a:r>
              <a:rPr lang="cs-CZ" sz="2600" dirty="0" smtClean="0"/>
              <a:t>uchovává data a programy i po vypnutí počítače</a:t>
            </a:r>
          </a:p>
          <a:p>
            <a:r>
              <a:rPr lang="cs-CZ" sz="2600" dirty="0" smtClean="0"/>
              <a:t>nejpoužívanější externí pamětí </a:t>
            </a:r>
          </a:p>
          <a:p>
            <a:r>
              <a:rPr lang="cs-CZ" sz="2600" dirty="0" smtClean="0"/>
              <a:t>kovové kotouče umístěné nad sebou - magnetická vrstva – záznam údajů</a:t>
            </a:r>
          </a:p>
          <a:p>
            <a:r>
              <a:rPr lang="cs-CZ" sz="2600" dirty="0" smtClean="0"/>
              <a:t>uzavřen v prachotěsném pouzdře</a:t>
            </a:r>
          </a:p>
          <a:p>
            <a:r>
              <a:rPr lang="cs-CZ" sz="2600" dirty="0" smtClean="0"/>
              <a:t>kapacita – množství údajů,</a:t>
            </a:r>
            <a:br>
              <a:rPr lang="cs-CZ" sz="2600" dirty="0" smtClean="0"/>
            </a:br>
            <a:r>
              <a:rPr lang="cs-CZ" sz="2600" dirty="0" smtClean="0"/>
              <a:t>kolik dokážeme na disku </a:t>
            </a:r>
            <a:br>
              <a:rPr lang="cs-CZ" sz="2600" dirty="0" smtClean="0"/>
            </a:br>
            <a:r>
              <a:rPr lang="cs-CZ" sz="2600" dirty="0" smtClean="0"/>
              <a:t>uchovávat najednou</a:t>
            </a:r>
            <a:endParaRPr lang="cs-CZ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-1044624" y="4293096"/>
            <a:ext cx="2708920" cy="2708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2650" y="620688"/>
            <a:ext cx="31813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accent2"/>
                </a:solidFill>
              </a:rPr>
              <a:t>Optická mechanika</a:t>
            </a:r>
            <a:endParaRPr lang="cs-CZ" sz="3600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96752"/>
            <a:ext cx="8568952" cy="5161760"/>
          </a:xfrm>
        </p:spPr>
        <p:txBody>
          <a:bodyPr>
            <a:normAutofit/>
          </a:bodyPr>
          <a:lstStyle/>
          <a:p>
            <a:r>
              <a:rPr lang="cs-CZ" sz="2600" dirty="0" smtClean="0"/>
              <a:t>pracují na principu laserového </a:t>
            </a:r>
            <a:br>
              <a:rPr lang="cs-CZ" sz="2600" dirty="0" smtClean="0"/>
            </a:br>
            <a:r>
              <a:rPr lang="cs-CZ" sz="2600" dirty="0" smtClean="0"/>
              <a:t>světla nebo elektromagnetických</a:t>
            </a:r>
            <a:br>
              <a:rPr lang="cs-CZ" sz="2600" dirty="0" smtClean="0"/>
            </a:br>
            <a:r>
              <a:rPr lang="cs-CZ" sz="2600" dirty="0" smtClean="0"/>
              <a:t> vln blízkých světelnému spektru</a:t>
            </a:r>
          </a:p>
          <a:p>
            <a:r>
              <a:rPr lang="cs-CZ" sz="2600" dirty="0" smtClean="0"/>
              <a:t>ukládání dat na optická média a čtení těchto dat</a:t>
            </a:r>
          </a:p>
          <a:p>
            <a:r>
              <a:rPr lang="cs-CZ" sz="2600" dirty="0" smtClean="0"/>
              <a:t>vystřídala disketovou mechaniku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1043608" y="3429000"/>
            <a:ext cx="8568952" cy="3429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Optická média:</a:t>
            </a:r>
          </a:p>
          <a:p>
            <a:pPr marL="658368" lvl="1" indent="-246888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</a:pP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CD (</a:t>
            </a:r>
            <a:r>
              <a:rPr kumimoji="0" lang="cs-CZ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Compact</a:t>
            </a: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disk) </a:t>
            </a:r>
            <a:r>
              <a:rPr lang="cs-CZ" sz="2600" dirty="0" smtClean="0"/>
              <a:t>– do 700 MB</a:t>
            </a: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uložení dat ve spirálové stopě;</a:t>
            </a:r>
            <a:r>
              <a:rPr lang="cs-CZ" sz="2600" dirty="0" smtClean="0"/>
              <a:t> Ø 12 cm </a:t>
            </a: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typy: CD-ROM, CD-R, CD-RW</a:t>
            </a:r>
          </a:p>
          <a:p>
            <a:pPr marL="658368" marR="0" lvl="1" indent="-2468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Georgia"/>
              <a:buChar char="▫"/>
              <a:tabLst/>
              <a:defRPr/>
            </a:pP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DVD (Digital </a:t>
            </a:r>
            <a:r>
              <a:rPr kumimoji="0" lang="cs-CZ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Versatile</a:t>
            </a: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Disk) – většinou 4,7 GB</a:t>
            </a:r>
            <a:b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typy: DVD-ROM, DVD-R, DVD-RW, DVD-RAM</a:t>
            </a:r>
          </a:p>
          <a:p>
            <a:pPr marL="658368" marR="0" lvl="1" indent="-2468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Georgia"/>
              <a:buChar char="▫"/>
              <a:tabLst/>
              <a:defRPr/>
            </a:pP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BD (</a:t>
            </a:r>
            <a:r>
              <a:rPr kumimoji="0" lang="cs-CZ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Blu</a:t>
            </a: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cs-CZ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ray</a:t>
            </a: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Disk) – až 80 GB</a:t>
            </a:r>
            <a:b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typy: BD-ROM, BD-R, BD-RE</a:t>
            </a:r>
            <a:endParaRPr kumimoji="0" lang="cs-CZ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810000"/>
            <a:ext cx="457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57592" cy="1728192"/>
          </a:xfrm>
        </p:spPr>
        <p:txBody>
          <a:bodyPr>
            <a:noAutofit/>
          </a:bodyPr>
          <a:lstStyle/>
          <a:p>
            <a:r>
              <a:rPr lang="cs-CZ" sz="3600" dirty="0" smtClean="0">
                <a:solidFill>
                  <a:schemeClr val="accent2"/>
                </a:solidFill>
              </a:rPr>
              <a:t>Elektrický zdroj </a:t>
            </a:r>
            <a:br>
              <a:rPr lang="cs-CZ" sz="3600" dirty="0" smtClean="0">
                <a:solidFill>
                  <a:schemeClr val="accent2"/>
                </a:solidFill>
              </a:rPr>
            </a:br>
            <a:r>
              <a:rPr lang="cs-CZ" sz="3600" dirty="0" smtClean="0">
                <a:solidFill>
                  <a:schemeClr val="accent2"/>
                </a:solidFill>
              </a:rPr>
              <a:t>(</a:t>
            </a:r>
            <a:r>
              <a:rPr lang="cs-CZ" sz="3600" i="1" dirty="0" smtClean="0">
                <a:solidFill>
                  <a:schemeClr val="accent2"/>
                </a:solidFill>
              </a:rPr>
              <a:t>PSU</a:t>
            </a:r>
            <a:r>
              <a:rPr lang="cs-CZ" sz="3600" dirty="0" smtClean="0">
                <a:solidFill>
                  <a:schemeClr val="accent2"/>
                </a:solidFill>
              </a:rPr>
              <a:t> - </a:t>
            </a:r>
            <a:r>
              <a:rPr lang="cs-CZ" sz="3600" i="1" dirty="0" err="1" smtClean="0">
                <a:solidFill>
                  <a:schemeClr val="accent2"/>
                </a:solidFill>
              </a:rPr>
              <a:t>Power</a:t>
            </a:r>
            <a:r>
              <a:rPr lang="cs-CZ" sz="3600" i="1" dirty="0" smtClean="0">
                <a:solidFill>
                  <a:schemeClr val="accent2"/>
                </a:solidFill>
              </a:rPr>
              <a:t> </a:t>
            </a:r>
            <a:r>
              <a:rPr lang="cs-CZ" sz="3600" i="1" dirty="0" err="1" smtClean="0">
                <a:solidFill>
                  <a:schemeClr val="accent2"/>
                </a:solidFill>
              </a:rPr>
              <a:t>Supply</a:t>
            </a:r>
            <a:r>
              <a:rPr lang="cs-CZ" sz="3600" i="1" dirty="0" smtClean="0">
                <a:solidFill>
                  <a:schemeClr val="accent2"/>
                </a:solidFill>
              </a:rPr>
              <a:t> Unit</a:t>
            </a:r>
            <a:r>
              <a:rPr lang="cs-CZ" sz="3600" dirty="0" smtClean="0">
                <a:solidFill>
                  <a:schemeClr val="accent2"/>
                </a:solidFill>
              </a:rPr>
              <a:t>) </a:t>
            </a:r>
            <a:endParaRPr lang="cs-CZ" sz="3600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4153648"/>
          </a:xfrm>
        </p:spPr>
        <p:txBody>
          <a:bodyPr/>
          <a:lstStyle/>
          <a:p>
            <a:r>
              <a:rPr lang="cs-CZ" dirty="0" smtClean="0"/>
              <a:t>mění síťový střídavý proud na stejnosměrný proud o nižším napětí</a:t>
            </a:r>
          </a:p>
          <a:p>
            <a:r>
              <a:rPr lang="cs-CZ" dirty="0" smtClean="0"/>
              <a:t>jsou k němu připojeny počítačové komponenty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2204864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293096"/>
            <a:ext cx="2808312" cy="2590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8520" y="3564834"/>
            <a:ext cx="3528392" cy="3293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Monitor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896544"/>
          </a:xfrm>
        </p:spPr>
        <p:txBody>
          <a:bodyPr>
            <a:normAutofit/>
          </a:bodyPr>
          <a:lstStyle/>
          <a:p>
            <a:r>
              <a:rPr lang="cs-CZ" sz="2600" dirty="0" smtClean="0"/>
              <a:t>základní výstupní elektronické zařízení sloužící k zobrazování textových a grafických informací</a:t>
            </a:r>
          </a:p>
          <a:p>
            <a:r>
              <a:rPr lang="cs-CZ" sz="2600" dirty="0" smtClean="0"/>
              <a:t>propojen s grafickou kartou</a:t>
            </a:r>
          </a:p>
          <a:p>
            <a:r>
              <a:rPr lang="cs-CZ" sz="2600" dirty="0" smtClean="0"/>
              <a:t>typy:  CRT (klasická vakuová obrazovka) </a:t>
            </a:r>
            <a:br>
              <a:rPr lang="cs-CZ" sz="2600" dirty="0" smtClean="0"/>
            </a:br>
            <a:r>
              <a:rPr lang="cs-CZ" sz="2600" dirty="0" smtClean="0"/>
              <a:t>           LCD (tekuté krystaly)</a:t>
            </a:r>
            <a:br>
              <a:rPr lang="cs-CZ" sz="2600" dirty="0" smtClean="0"/>
            </a:br>
            <a:r>
              <a:rPr lang="cs-CZ" sz="2600" dirty="0" smtClean="0"/>
              <a:t>           plazmová obrazovka</a:t>
            </a:r>
            <a:br>
              <a:rPr lang="cs-CZ" sz="2600" dirty="0" smtClean="0"/>
            </a:br>
            <a:r>
              <a:rPr lang="cs-CZ" sz="2600" dirty="0" smtClean="0"/>
              <a:t>           OLED, SED atd. (méně obvyklé)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cs-CZ" dirty="0" smtClean="0"/>
              <a:t>Některé nezmíněné základní pojmy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17744"/>
          </a:xfrm>
        </p:spPr>
        <p:txBody>
          <a:bodyPr>
            <a:normAutofit lnSpcReduction="10000"/>
          </a:bodyPr>
          <a:lstStyle/>
          <a:p>
            <a:r>
              <a:rPr lang="cs-CZ" sz="3200" dirty="0" smtClean="0">
                <a:solidFill>
                  <a:schemeClr val="accent3">
                    <a:lumMod val="75000"/>
                  </a:schemeClr>
                </a:solidFill>
              </a:rPr>
              <a:t>Bit</a:t>
            </a:r>
            <a:r>
              <a:rPr lang="cs-CZ" sz="2600" dirty="0" smtClean="0"/>
              <a:t> = základní a současně nejmenší jednotka informace používaná především v číslicové a výpočetní technice, značí se malým písmenem </a:t>
            </a:r>
            <a:r>
              <a:rPr lang="cs-CZ" sz="2600" dirty="0" smtClean="0">
                <a:solidFill>
                  <a:schemeClr val="accent3">
                    <a:lumMod val="75000"/>
                  </a:schemeClr>
                </a:solidFill>
              </a:rPr>
              <a:t>b</a:t>
            </a:r>
            <a:r>
              <a:rPr lang="cs-CZ" sz="2600" dirty="0" smtClean="0"/>
              <a:t>, udává informaci pravda(1)/nepravda(0)</a:t>
            </a:r>
          </a:p>
          <a:p>
            <a:r>
              <a:rPr lang="cs-CZ" sz="3200" dirty="0" smtClean="0">
                <a:solidFill>
                  <a:schemeClr val="accent3">
                    <a:lumMod val="75000"/>
                  </a:schemeClr>
                </a:solidFill>
              </a:rPr>
              <a:t>Byte</a:t>
            </a:r>
            <a:r>
              <a:rPr lang="cs-CZ" sz="2600" dirty="0" smtClean="0"/>
              <a:t> = 8 bitů (tzn. osmiciferné binární číslo)</a:t>
            </a:r>
            <a:br>
              <a:rPr lang="cs-CZ" sz="2600" dirty="0" smtClean="0"/>
            </a:br>
            <a:r>
              <a:rPr lang="cs-CZ" sz="2600" dirty="0" smtClean="0"/>
              <a:t>- takové množství informace může reprezentovat   například celé číslo od 0 do 255 (256 hodnot) nebo jeden znak; značí se velkým písmenem </a:t>
            </a:r>
            <a:r>
              <a:rPr lang="cs-CZ" sz="2600" dirty="0" smtClean="0">
                <a:solidFill>
                  <a:schemeClr val="accent3">
                    <a:lumMod val="75000"/>
                  </a:schemeClr>
                </a:solidFill>
              </a:rPr>
              <a:t>B</a:t>
            </a:r>
            <a:r>
              <a:rPr lang="cs-CZ" sz="2600" dirty="0" smtClean="0"/>
              <a:t/>
            </a:r>
            <a:br>
              <a:rPr lang="cs-CZ" sz="2600" dirty="0" smtClean="0"/>
            </a:br>
            <a:r>
              <a:rPr lang="cs-CZ" sz="2600" dirty="0" smtClean="0"/>
              <a:t>- jeden bajt je obvykle nejmenší objem dat, se kterým dokáže počítač (resp. procesor) přímo  pracovat</a:t>
            </a:r>
            <a:br>
              <a:rPr lang="cs-CZ" sz="2600" dirty="0" smtClean="0"/>
            </a:br>
            <a:r>
              <a:rPr lang="cs-CZ" sz="2600" dirty="0" smtClean="0"/>
              <a:t>- používají se běžné předpony soustavy SI (kB, GB…)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cs-CZ" dirty="0" smtClean="0"/>
              <a:t>Některé nezmíněné základní pojmy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89752"/>
          </a:xfrm>
        </p:spPr>
        <p:txBody>
          <a:bodyPr>
            <a:normAutofit/>
          </a:bodyPr>
          <a:lstStyle/>
          <a:p>
            <a:endParaRPr lang="cs-CZ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cs-CZ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vstupní zařízení </a:t>
            </a:r>
            <a:r>
              <a:rPr lang="cs-CZ" dirty="0" smtClean="0"/>
              <a:t>– takové zařízení, ze kterých a prostřednictvím kterých bude systém informace přijímat (klávesnice, myš, mikrofon…)</a:t>
            </a:r>
          </a:p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výstupní zařízení </a:t>
            </a:r>
            <a:r>
              <a:rPr lang="cs-CZ" dirty="0" smtClean="0"/>
              <a:t>– takové zařízení, na kterých bude systém zobrazovat nebo kam bude posílat výsledky (monitor, tiskárna…)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67544" y="3212976"/>
            <a:ext cx="8208912" cy="1152128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cs-CZ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kompatibilní zařízení </a:t>
            </a:r>
            <a:r>
              <a:rPr kumimoji="0" lang="cs-CZ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schopnost různých zařízení pracovat dohromady</a:t>
            </a:r>
            <a:br>
              <a:rPr kumimoji="0" lang="cs-CZ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cs-CZ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 txBox="1">
            <a:spLocks noGrp="1"/>
          </p:cNvSpPr>
          <p:nvPr>
            <p:ph idx="1"/>
          </p:nvPr>
        </p:nvSpPr>
        <p:spPr>
          <a:xfrm>
            <a:off x="457200" y="1124744"/>
            <a:ext cx="8229600" cy="544979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cs-CZ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Analogová zařízení </a:t>
            </a: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–pro záznam informací    (zvuku,obrazu) používají křivku, která je realizována magnetickým polem nebo jiným fyzikálním jevem </a:t>
            </a:r>
          </a:p>
          <a:p>
            <a:pPr lvl="1" indent="-256032">
              <a:buClr>
                <a:schemeClr val="accent3"/>
              </a:buClr>
            </a:pP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např. magnetofon převedl hudbu (tj. audiosignál) na křivku a tato křivka byly zapsána (zaznamenána) na nějaký nosič (pásek v kazetě)</a:t>
            </a:r>
            <a:endParaRPr lang="cs-CZ" dirty="0" smtClean="0">
              <a:solidFill>
                <a:schemeClr val="tx1"/>
              </a:solidFill>
            </a:endParaRPr>
          </a:p>
          <a:p>
            <a:pPr lvl="1" indent="-256032">
              <a:buClr>
                <a:schemeClr val="accent3"/>
              </a:buClr>
            </a:pP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výhoda: záznam přirozeného zvuku</a:t>
            </a:r>
            <a:endParaRPr lang="cs-CZ" dirty="0" smtClean="0">
              <a:solidFill>
                <a:schemeClr val="tx1"/>
              </a:solidFill>
            </a:endParaRPr>
          </a:p>
          <a:p>
            <a:pPr lvl="1" indent="-256032">
              <a:buClr>
                <a:schemeClr val="accent3"/>
              </a:buClr>
            </a:pP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nevýhoda: při kopírování původního záznamu dochází k jeho zkreslení, tedy ztrátě kvality záznamu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cs-CZ" dirty="0" smtClean="0"/>
              <a:t>Některé nezmíněné základní pojmy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 txBox="1">
            <a:spLocks noGrp="1"/>
          </p:cNvSpPr>
          <p:nvPr>
            <p:ph idx="1"/>
          </p:nvPr>
        </p:nvSpPr>
        <p:spPr>
          <a:xfrm>
            <a:off x="323528" y="692696"/>
            <a:ext cx="8229600" cy="568863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cs-CZ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/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Digitální zařízení </a:t>
            </a:r>
            <a:r>
              <a:rPr lang="cs-CZ" dirty="0" smtClean="0"/>
              <a:t>– pro záznam využívá tzv. A/D převodník analogového signálu, který je s jeho pomocí převeden a zaznamenán jako binární číslo (skupinu nul a jedniček)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výhoda: díky tomu, že odlišit 1 a 0 lze téměř bezchybně (případné chyby jsou ošetřeny tzv. kontrolními bity), nedochází při přenosu digitálního signálu ke ztrátám informace, a tedy ani kvality signálu. </a:t>
            </a:r>
          </a:p>
          <a:p>
            <a:pPr lvl="1"/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nevýhoda: zvuk není tak kvalitní jako u analogového</a:t>
            </a:r>
            <a:r>
              <a:rPr kumimoji="0" lang="cs-CZ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signálu; běžný posluchač však rozdíl nepozná</a:t>
            </a: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/>
          <a:lstStyle/>
          <a:p>
            <a:r>
              <a:rPr lang="cs-CZ" dirty="0" smtClean="0"/>
              <a:t>Základní pojmy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328592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3"/>
                </a:solidFill>
              </a:rPr>
              <a:t>Protokol</a:t>
            </a:r>
            <a:r>
              <a:rPr lang="cs-CZ" dirty="0" smtClean="0"/>
              <a:t> - konvence nebo standard, podle kterého probíhá elektronická komunikace a přenos dat mezi dvěma koncovými</a:t>
            </a:r>
          </a:p>
          <a:p>
            <a:r>
              <a:rPr lang="cs-CZ" dirty="0" smtClean="0">
                <a:solidFill>
                  <a:schemeClr val="accent3"/>
                </a:solidFill>
              </a:rPr>
              <a:t>Ovladač </a:t>
            </a:r>
            <a:r>
              <a:rPr lang="cs-CZ" dirty="0" smtClean="0"/>
              <a:t>- software, který umožňuje operačnímu systému pracovat s hardwarem</a:t>
            </a:r>
          </a:p>
          <a:p>
            <a:r>
              <a:rPr lang="cs-CZ" dirty="0" smtClean="0">
                <a:solidFill>
                  <a:schemeClr val="accent3"/>
                </a:solidFill>
              </a:rPr>
              <a:t>Program</a:t>
            </a:r>
            <a:r>
              <a:rPr lang="cs-CZ" dirty="0" smtClean="0"/>
              <a:t> - posloupnost kroků a instrukcí, které předepisují procesoru pořadí vykonávání operací a určují, jak má systém reagovat na vzniklé situace</a:t>
            </a:r>
          </a:p>
          <a:p>
            <a:r>
              <a:rPr lang="cs-CZ" dirty="0" smtClean="0">
                <a:solidFill>
                  <a:schemeClr val="accent3"/>
                </a:solidFill>
              </a:rPr>
              <a:t>Dokument</a:t>
            </a:r>
            <a:r>
              <a:rPr lang="cs-CZ" dirty="0" smtClean="0"/>
              <a:t> – soubor sloužící k uložení dat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5733" y="3429000"/>
            <a:ext cx="3418267" cy="2050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581128"/>
            <a:ext cx="3011320" cy="2409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/>
          <a:lstStyle/>
          <a:p>
            <a:r>
              <a:rPr lang="cs-CZ" dirty="0" smtClean="0">
                <a:solidFill>
                  <a:srgbClr val="3F8DCD"/>
                </a:solidFill>
              </a:rPr>
              <a:t>Počítač</a:t>
            </a:r>
            <a:endParaRPr lang="cs-CZ" dirty="0">
              <a:solidFill>
                <a:srgbClr val="3F8DCD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325112"/>
          </a:xfrm>
        </p:spPr>
        <p:txBody>
          <a:bodyPr/>
          <a:lstStyle/>
          <a:p>
            <a:r>
              <a:rPr lang="cs-CZ" dirty="0" smtClean="0"/>
              <a:t>elektronické zařízení, které zpracovává data pomocí předem vytvořeného programu.</a:t>
            </a:r>
          </a:p>
          <a:p>
            <a:r>
              <a:rPr lang="cs-CZ" dirty="0" smtClean="0"/>
              <a:t>Hardware (HW) - fyzické části počítače</a:t>
            </a:r>
          </a:p>
          <a:p>
            <a:r>
              <a:rPr lang="cs-CZ" dirty="0" smtClean="0"/>
              <a:t>Software (SW) - operační systém a programy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356992"/>
            <a:ext cx="2791197" cy="2090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3284984"/>
            <a:ext cx="1944216" cy="1672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Periferní zařízení</a:t>
            </a:r>
            <a:endParaRPr lang="cs-CZ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8219256" cy="5449792"/>
          </a:xfrm>
        </p:spPr>
        <p:txBody>
          <a:bodyPr>
            <a:normAutofit/>
          </a:bodyPr>
          <a:lstStyle/>
          <a:p>
            <a:pPr>
              <a:buNone/>
            </a:pPr>
            <a:endParaRPr lang="cs-CZ" u="sng" dirty="0" smtClean="0"/>
          </a:p>
          <a:p>
            <a:pPr>
              <a:buNone/>
            </a:pPr>
            <a:r>
              <a:rPr lang="cs-CZ" dirty="0" smtClean="0"/>
              <a:t>= Hardware, který není přímo součástí počítače, ale dodatečně se k němu připojuje</a:t>
            </a:r>
          </a:p>
          <a:p>
            <a:endParaRPr lang="cs-CZ" dirty="0" smtClean="0"/>
          </a:p>
          <a:p>
            <a:r>
              <a:rPr lang="cs-CZ" dirty="0" smtClean="0"/>
              <a:t>Klávesnice</a:t>
            </a:r>
          </a:p>
          <a:p>
            <a:r>
              <a:rPr lang="cs-CZ" dirty="0" smtClean="0"/>
              <a:t>Myš</a:t>
            </a:r>
          </a:p>
          <a:p>
            <a:r>
              <a:rPr lang="cs-CZ" dirty="0" smtClean="0"/>
              <a:t>Web-kamera</a:t>
            </a:r>
          </a:p>
          <a:p>
            <a:r>
              <a:rPr lang="cs-CZ" dirty="0" smtClean="0"/>
              <a:t>Tiskárna</a:t>
            </a:r>
          </a:p>
          <a:p>
            <a:r>
              <a:rPr lang="cs-CZ" dirty="0" smtClean="0"/>
              <a:t>Scanner</a:t>
            </a:r>
          </a:p>
          <a:p>
            <a:r>
              <a:rPr lang="cs-CZ" dirty="0" smtClean="0"/>
              <a:t>Sluchátka</a:t>
            </a:r>
          </a:p>
          <a:p>
            <a:r>
              <a:rPr lang="cs-CZ" dirty="0" smtClean="0"/>
              <a:t>Reproduktory</a:t>
            </a:r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764705"/>
            <a:ext cx="4067944" cy="3384376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251520" y="476672"/>
            <a:ext cx="6491287" cy="1300163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00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KLÁVESNICE</a:t>
            </a:r>
            <a:endParaRPr lang="cs-CZ" sz="4000" dirty="0">
              <a:solidFill>
                <a:schemeClr val="accent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0" y="2204864"/>
            <a:ext cx="7596336" cy="404929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Vstupní zařízení</a:t>
            </a:r>
          </a:p>
          <a:p>
            <a:pPr marL="36576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lang="cs-CZ" sz="2800" dirty="0" smtClean="0"/>
              <a:t>Zadáváme pomocí něj textové </a:t>
            </a:r>
          </a:p>
          <a:p>
            <a:pPr marL="365760" indent="-256032">
              <a:spcBef>
                <a:spcPts val="300"/>
              </a:spcBef>
              <a:buClr>
                <a:schemeClr val="accent3"/>
              </a:buClr>
            </a:pPr>
            <a:r>
              <a:rPr lang="cs-CZ" sz="2800" dirty="0" smtClean="0"/>
              <a:t>	informace nebo příkazy</a:t>
            </a:r>
          </a:p>
          <a:p>
            <a:pPr marL="36576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lang="cs-CZ" sz="2800" dirty="0" smtClean="0"/>
              <a:t>2 části : 	</a:t>
            </a:r>
          </a:p>
          <a:p>
            <a:pPr marL="822960" lvl="1" indent="-256032">
              <a:spcBef>
                <a:spcPts val="300"/>
              </a:spcBef>
              <a:buClr>
                <a:schemeClr val="accent3"/>
              </a:buClr>
            </a:pPr>
            <a:r>
              <a:rPr lang="cs-CZ" sz="2800" dirty="0" smtClean="0"/>
              <a:t>		alfanumerická(písmenná) </a:t>
            </a:r>
          </a:p>
          <a:p>
            <a:pPr marL="365760" indent="-256032">
              <a:spcBef>
                <a:spcPts val="300"/>
              </a:spcBef>
              <a:buClr>
                <a:schemeClr val="accent3"/>
              </a:buClr>
            </a:pPr>
            <a:r>
              <a:rPr lang="cs-CZ" sz="2800" dirty="0" smtClean="0"/>
              <a:t>		numerická</a:t>
            </a:r>
          </a:p>
          <a:p>
            <a:pPr marL="36576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endParaRPr lang="cs-CZ" sz="2800" dirty="0" smtClean="0"/>
          </a:p>
          <a:p>
            <a:pPr marL="36576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lang="cs-CZ" sz="2800" dirty="0" smtClean="0"/>
              <a:t>rozlišujeme bezdrátové a klasické klávesnice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653136"/>
            <a:ext cx="2474913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179512" y="548680"/>
            <a:ext cx="4608513" cy="12287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00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MYŠ</a:t>
            </a:r>
            <a:endParaRPr lang="cs-CZ" sz="4000" dirty="0">
              <a:solidFill>
                <a:schemeClr val="accent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511" name="TextovéPole 5"/>
          <p:cNvSpPr txBox="1">
            <a:spLocks noChangeArrowheads="1"/>
          </p:cNvSpPr>
          <p:nvPr/>
        </p:nvSpPr>
        <p:spPr bwMode="auto">
          <a:xfrm>
            <a:off x="323528" y="1484784"/>
            <a:ext cx="6048152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chemeClr val="accent3"/>
              </a:buClr>
            </a:pPr>
            <a:endParaRPr lang="cs-CZ" sz="2400" dirty="0" smtClean="0">
              <a:latin typeface="Georgia" pitchFamily="18" charset="0"/>
            </a:endParaRPr>
          </a:p>
          <a:p>
            <a:pPr>
              <a:buClr>
                <a:schemeClr val="accent3"/>
              </a:buClr>
            </a:pPr>
            <a:r>
              <a:rPr lang="cs-CZ" sz="2800" dirty="0" smtClean="0"/>
              <a:t>= vstupně-polohovací zařízení</a:t>
            </a:r>
          </a:p>
          <a:p>
            <a:pPr>
              <a:buClr>
                <a:schemeClr val="accent3"/>
              </a:buClr>
              <a:buFont typeface="Arial" pitchFamily="34" charset="0"/>
              <a:buChar char="•"/>
            </a:pPr>
            <a:endParaRPr lang="cs-CZ" sz="2800" dirty="0" smtClean="0"/>
          </a:p>
          <a:p>
            <a:pPr>
              <a:buClr>
                <a:schemeClr val="accent3"/>
              </a:buClr>
              <a:buFont typeface="Arial" pitchFamily="34" charset="0"/>
              <a:buChar char="•"/>
            </a:pPr>
            <a:endParaRPr lang="cs-CZ" sz="2800" dirty="0" smtClean="0"/>
          </a:p>
          <a:p>
            <a:pPr>
              <a:buClr>
                <a:schemeClr val="accent3"/>
              </a:buClr>
              <a:buFont typeface="Arial" pitchFamily="34" charset="0"/>
              <a:buChar char="•"/>
            </a:pPr>
            <a:r>
              <a:rPr lang="cs-CZ" sz="2800" dirty="0" smtClean="0"/>
              <a:t>převádí informace o změně své</a:t>
            </a:r>
          </a:p>
          <a:p>
            <a:pPr>
              <a:buClr>
                <a:schemeClr val="accent3"/>
              </a:buClr>
            </a:pPr>
            <a:r>
              <a:rPr lang="cs-CZ" sz="2800" dirty="0" smtClean="0"/>
              <a:t> pozice na povrchu plochy </a:t>
            </a:r>
          </a:p>
          <a:p>
            <a:pPr>
              <a:buClr>
                <a:schemeClr val="accent3"/>
              </a:buClr>
            </a:pPr>
            <a:r>
              <a:rPr lang="cs-CZ" sz="2800" dirty="0" smtClean="0"/>
              <a:t>(pohyb kurzoru na monitoru)  </a:t>
            </a:r>
          </a:p>
          <a:p>
            <a:pPr>
              <a:buClr>
                <a:schemeClr val="accent3"/>
              </a:buClr>
              <a:buFont typeface="Arial" pitchFamily="34" charset="0"/>
              <a:buChar char="•"/>
            </a:pPr>
            <a:endParaRPr lang="cs-CZ" sz="2800" dirty="0" smtClean="0"/>
          </a:p>
          <a:p>
            <a:pPr>
              <a:buClr>
                <a:schemeClr val="accent3"/>
              </a:buClr>
              <a:buFont typeface="Arial" pitchFamily="34" charset="0"/>
              <a:buChar char="•"/>
            </a:pPr>
            <a:endParaRPr lang="cs-CZ" sz="2800" dirty="0" smtClean="0"/>
          </a:p>
          <a:p>
            <a:pPr>
              <a:buClr>
                <a:schemeClr val="accent3"/>
              </a:buClr>
              <a:buFont typeface="Arial" pitchFamily="34" charset="0"/>
              <a:buChar char="•"/>
            </a:pPr>
            <a:r>
              <a:rPr lang="cs-CZ" sz="2800" dirty="0" smtClean="0"/>
              <a:t>Typy:	Kuličková</a:t>
            </a:r>
          </a:p>
          <a:p>
            <a:pPr>
              <a:buClr>
                <a:schemeClr val="accent3"/>
              </a:buClr>
            </a:pPr>
            <a:r>
              <a:rPr lang="cs-CZ" sz="2800" dirty="0" smtClean="0"/>
              <a:t>		Optická</a:t>
            </a:r>
          </a:p>
          <a:p>
            <a:pPr>
              <a:buClr>
                <a:schemeClr val="accent3"/>
              </a:buClr>
            </a:pPr>
            <a:r>
              <a:rPr lang="cs-CZ" sz="2800" dirty="0" smtClean="0"/>
              <a:t>		Laserová</a:t>
            </a:r>
          </a:p>
          <a:p>
            <a:pPr>
              <a:buClr>
                <a:schemeClr val="accent3"/>
              </a:buClr>
              <a:buFont typeface="Arial" pitchFamily="34" charset="0"/>
              <a:buChar char="•"/>
            </a:pPr>
            <a:endParaRPr lang="cs-CZ" sz="2400" dirty="0">
              <a:latin typeface="Georgia" pitchFamily="18" charset="0"/>
            </a:endParaRPr>
          </a:p>
        </p:txBody>
      </p:sp>
      <p:pic>
        <p:nvPicPr>
          <p:cNvPr id="8194" name="Picture 2" descr="http://t0.gstatic.com/images?q=tbn:ANd9GcQQYPbEJf7sBvHZE91wkhC8iuAd4pZUvkZHydhtjx-qAdU-BqNyB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836712"/>
            <a:ext cx="2105025" cy="2171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2736850" cy="13731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 smtClean="0">
                <a:solidFill>
                  <a:schemeClr val="accent3"/>
                </a:solidFill>
              </a:rPr>
              <a:t>TISKÁRNA</a:t>
            </a:r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>
          <a:xfrm>
            <a:off x="179512" y="1268760"/>
            <a:ext cx="7848872" cy="4608512"/>
          </a:xfrm>
        </p:spPr>
        <p:txBody>
          <a:bodyPr>
            <a:normAutofit/>
          </a:bodyPr>
          <a:lstStyle/>
          <a:p>
            <a:r>
              <a:rPr lang="cs-CZ" dirty="0" smtClean="0"/>
              <a:t>výstupní zařízení </a:t>
            </a:r>
          </a:p>
          <a:p>
            <a:r>
              <a:rPr lang="cs-CZ" dirty="0" smtClean="0"/>
              <a:t>slouží k přenosu dat uložených v elektronické podobě na papír </a:t>
            </a:r>
          </a:p>
          <a:p>
            <a:endParaRPr lang="cs-CZ" dirty="0" smtClean="0"/>
          </a:p>
          <a:p>
            <a:r>
              <a:rPr lang="cs-CZ" dirty="0" smtClean="0"/>
              <a:t>typy:	laserová </a:t>
            </a:r>
          </a:p>
          <a:p>
            <a:pPr>
              <a:buNone/>
            </a:pPr>
            <a:r>
              <a:rPr lang="cs-CZ" dirty="0" smtClean="0"/>
              <a:t>			inkoustová 	</a:t>
            </a:r>
          </a:p>
          <a:p>
            <a:pPr>
              <a:buNone/>
            </a:pPr>
            <a:r>
              <a:rPr lang="cs-CZ" dirty="0" smtClean="0"/>
              <a:t>			jehličková 	</a:t>
            </a:r>
          </a:p>
          <a:p>
            <a:pPr>
              <a:buNone/>
            </a:pPr>
            <a:r>
              <a:rPr lang="cs-CZ" dirty="0" smtClean="0"/>
              <a:t>			tepelná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708920"/>
            <a:ext cx="3973513" cy="3973512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0" y="836712"/>
            <a:ext cx="2736850" cy="12287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00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SCANNER</a:t>
            </a:r>
            <a:endParaRPr lang="cs-CZ" sz="4000" dirty="0">
              <a:solidFill>
                <a:schemeClr val="accent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67544" y="1844824"/>
            <a:ext cx="4536504" cy="39595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56032">
              <a:spcBef>
                <a:spcPts val="300"/>
              </a:spcBef>
              <a:buClr>
                <a:schemeClr val="accent3"/>
              </a:buClr>
              <a:defRPr/>
            </a:pPr>
            <a:endParaRPr lang="cs-CZ" sz="2800" dirty="0" smtClean="0"/>
          </a:p>
          <a:p>
            <a:pPr marL="365760" indent="-256032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cs-CZ" sz="2800" dirty="0" smtClean="0"/>
              <a:t>hardwarové vstupní zařízení</a:t>
            </a:r>
            <a:endParaRPr lang="cs-CZ" sz="2800" dirty="0" smtClean="0">
              <a:latin typeface="+mn-lt"/>
            </a:endParaRPr>
          </a:p>
          <a:p>
            <a:pPr marL="365760" indent="-256032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cs-CZ" sz="2800" dirty="0" smtClean="0">
              <a:latin typeface="+mn-lt"/>
            </a:endParaRPr>
          </a:p>
          <a:p>
            <a:pPr marL="365760" indent="-256032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cs-CZ" sz="2800" dirty="0" smtClean="0">
                <a:latin typeface="+mn-lt"/>
              </a:rPr>
              <a:t>slouží ke snímání předlohy do počítače</a:t>
            </a:r>
          </a:p>
          <a:p>
            <a:pPr marL="365760" indent="-256032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cs-CZ" sz="2800" dirty="0">
              <a:latin typeface="+mn-lt"/>
            </a:endParaRPr>
          </a:p>
        </p:txBody>
      </p:sp>
      <p:pic>
        <p:nvPicPr>
          <p:cNvPr id="6146" name="Picture 2" descr="http://www.kenrockwell.com/epson/images/4990/4990-450p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700808"/>
            <a:ext cx="3240360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Propojení PC s digitálními zařízeními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636912"/>
            <a:ext cx="6995120" cy="4325112"/>
          </a:xfrm>
        </p:spPr>
        <p:txBody>
          <a:bodyPr/>
          <a:lstStyle/>
          <a:p>
            <a:r>
              <a:rPr lang="cs-CZ" dirty="0" smtClean="0"/>
              <a:t>USB kabel</a:t>
            </a:r>
          </a:p>
          <a:p>
            <a:r>
              <a:rPr lang="cs-CZ" dirty="0" smtClean="0"/>
              <a:t>bezdrátové připojení (</a:t>
            </a:r>
            <a:r>
              <a:rPr lang="cs-CZ" dirty="0" err="1" smtClean="0"/>
              <a:t>Bluetooth</a:t>
            </a:r>
            <a:r>
              <a:rPr lang="cs-CZ" dirty="0" smtClean="0"/>
              <a:t>)</a:t>
            </a:r>
          </a:p>
        </p:txBody>
      </p:sp>
      <p:sp>
        <p:nvSpPr>
          <p:cNvPr id="1028" name="AutoShape 4" descr="data:image/jpeg;base64,/9j/4AAQSkZJRgABAQAAAQABAAD/2wCEAAkGBhISERAUExIVFRUTFBQUFhUYGBYYFxkWFBQWGBUWFRgXHCYeGhojGhIVHy8gIygpLC0tFx8xNTAqNSYrLCkBCQoKDgwOGA4PGCkdHxwpLCkpKSwpKSwwLCksLCkpKSkpKSksKSkpLCkpKSkpLCkpKSwpLCksKSkpLCksKSkpKf/AABEIAMMBAwMBIgACEQEDEQH/xAAcAAEAAQUBAQAAAAAAAAAAAAAABgIDBAUHAQj/xAA/EAACAQIEBAQDBQYEBgMAAAABAgADEQQSITEFBkFREyJhcTJCgQcjUmKhcnOCkbHBY9HS8BQzQ1Oy4VSS8f/EABcBAQEBAQAAAAAAAAAAAAAAAAACAQP/xAAYEQEBAQEBAAAAAAAAAAAAAAAAARECQf/aAAwDAQACEQMRAD8A7jERAREQEREBERAREQEREBERAREQEREBERAREQEREBERAREQEREBERAREQEREBERAREQEREBERAREQEREBERAREQEREBEoq1QoLMQABckkAADcknYTlPO321KmalgLM2xxBHlH7tT8R/MdPQwJ7zLznhMCoNeqAxF1pr5qjeyjp6mw9ZFsD9tFGtUyU8LWYftUg1u4Utb9Zw+q9XEO1So7MXN2qOSWY/Xf8ApLqAU9VLAjqCQf0gfTfCOZaGIOVGK1LXNJxlqAd8p+Ieq3HrNrPnHg/PDKVTEjxUBBD7VUP4lYWN/W4PrOt8A5uORWd/GoEaVh8aW/7oA8wHVgAR8wOrQJnEpp1AwBBBBFwRqCDsQZVAREQEREBERAREQEREBERAREQEREBERAREQEREBESirWVQWYgKoJJJAAA3JJ2ECuaDmvnbC8PS9Z7uRdKS61G9h0H5jYSDc7/bOqZqWBszbGuR5R+7U/EfzHTsDvOTMK2IdqlR2YsbtUYksx+u/wDSBvOb/tCxXEWyElKN/LQQm2mxc/OffQdAJo6PDwNX1PboPfvMpKSoLKPc9T7yzVqwFWrMSpVl2nQqVMwRGcqCxCqWso3JsNB6zNpYOkiAvUVWYpUpVrVGQourBFUa1VcZStSw9tyGGOE1WpmpYWGfyk2cikFNQheoUOCeoFzawJGbyrzZUwdQEHNTJGdOhHcdiOh/tcHbcM4JVrtiGrVXwqVAlWtSVvNlqXzVnSoy5aV8x8xLWZVAOZSYtxbhj4es9KpbMhF7G41AYH00YaHUbHWB9Bcu8fRaa1aRzYV9WXrSPVlA2UfMvT4h1zTRHBAINwRe49Z82/Z3zecJXCVD9xVIVvyk7OPa+vp9J3HgeM8GoKBP3b3NA9FIF3o37W86+mYbKIEjiIgIiICIiAiIgIiICIiAiIgIiICIiAiIgIlNSoFBZiAACSSbAAbkk7Cc65v+1Vaf3eFuzNoHAuzX/wC0hG352Fuqq4gS3mLmzD4JCarXa2YUwRmI2ub6Kt/maw6anScR5u59xPECVByUbmyi+W47aXdttSNL7JudbiqlTEMXrNmJObLclc213a96jext+YfDPLBdt7emw/kAB9AIGDQ4WF1fU9un17n9PeV1cat7Zl/mJfpUHraUxcdXPwj2v8R99PTrKl5VyOrsPEykFlbQMOoNthA11WrMWpUkq4ry3Tq0zWwYIy/HQO6n8v8AlseltpDWaBtMBzC9Gk9MC4Zg41I81gLm2pIyqykEFGW4NmYHY8O4ZRr4dqvi5MQrl3Zsgpo13cE0wABTYIozi5zkLlta8YnloEpxvP1VlPhIaLu5qs4ckq7Zi5o6A08xdr3LG1lvYCRh2JJJJJOpJ1JJ3JM8nkBO18lcRfF8NpBmy1KTGmlTqHo5WpP9Myg9wD3nI8Bwo1FLswp0gbGow0v+FF3d/QbdSBrJNy/zkMPkpKpFBCxuf+YSdbm2mYkWt7dtQ+gOCcTGIoUqtspceZfwupK1E/hdWX6TOnHeWeJ4xMLW4hRBemK9Y1KFz8GYuXUbG3iNewv5evTqPAOOU8XQStSN1bcdVYbqfUQNjERAREQEREBERAREQEREBERAREpqVAoJYgAC5J0AA3JJ2ECqajj/ADPQwi3qNdiCy0wRmIG7G5AVR1ZiB69JFOavtOVPu8LdmbRXAzM1/wDsodx/iN5ewecyxdV67M1Vs5JuVzFkzDrUe96zj0OVdgQPJA3PM3PdfGmysFpXsLAlLg/9NSAazj8TAKN8qfFI6mGAuTe7fESbu1987dR+Uad828vVHC+pta+l7DoALAKOwsB6SxRp1KzFaa37sfgH+o/p77wKa2Jta3XYDUnp5R199vfabDhnLT1bGqMq75BufVz19v6TdcH5YWn5m8zndjv9O0ktDCgQMHB8IVAAAAB0Eu1sALbTZhZTUECIYzCNSfxKejD+RHVW7g/+9xInzdhabFK9IZfEv4i9nUi/11HvcHrOj4+kCDIFzIgphmyK19LNewPRtCLkeukCJTyBLlGgWNh01JOgA7k9BAoAmxoYenS81YZ23FEGw9DVYagflGp7iWBWVPg1bq/+gHb3OvtM3hvBi1mqXC722Zr9bn4Qe5BJ6A7gKqdKvi2ubBUAFz5aVJeigDRR2UC59ZsX8DDKQnmqEWzsPNrp5F+Qb/mPcaiXzXJNOjSQsxNqdGmCTfrlXU+7Ek9zJFgPsux+ENHHEJWrLVDvhgAxVARlyts7L2A7WJtqHUORuEth+H4Wk4s4TMy22aoxcg+ozW+kiv2bUWw/EeL4VR9zTqKyDotySoH8DoP4BJBQ+0PCFfMzB7a01R3a/bKoJB9wPrvK+U+GnxMRinptTbEEEK+jW3JZbXGtgAdbL6wJNERAREQEREBERAREQEREBEpqVAoJJAABJJ0AA3JPQSCcx/aMBanhQWZvhcLmZvWgh3H+K9k7Z4En45zLRwo85u5BZaa2zEDdjcgKg6uxCjvOT8yc6V8ZswWlchdC1O4P/TQgHEOPxMAi72GjTVYvENVLFyKhJzMMxalmGxqPviHHpamOnaWmOpJJLEAFjvYbAW0CjoosB2gWhT+Lfz/GSczvffxX6j8g8vfNvKXqRUqTEq1YG3wPB0xFXDIT5GXNUsbF2zP5b9AAoH1J3nTsDRpUlWkKYVANAALWPp1+us5DwniWR1F7G91PY9vrb+YnVOF8QXEUwdmG/of8jAysXwsL5k1X+n/qYZE2eDxdvK222vSYfE6GQ6fCdv7j/fcQMVnlirWljEYkC9zIbzDzsFulLVvxdB7QNzx3mCnRU5jr0Ubzm/FuMvXa50Xoo2mNVrPVe5JZmnvlTs7fzRf9R/T3geJhwAGc2U7AfE37I7ep099oesWsoFl6KO/cnqfU/pPFRnJJJJO5P95mUlCWCgljYCwuxJ0AUDr+sC7hsIlPV/M3Reg9/X/fYyR8s8u4viL2ojLTBs9dgfDU9QvV39B9SN5JOS/seerlrY8FE0K4YGzN++YfCPyjXuRtOwYXCpTRUpqqIoAVVACgDYADQCBpOU+ScNgE+6XNUYWqVn1qP6X+VdPhGnvvJBEQKfCF72F9r21/nKoiAiIgIiICIiAiIgIiICarjfMdHDABiWqMLrSWxdgNzqbKvdmIA7zW8/cxvhKNIoQpq1RTNQi+RSCSwB0voN9NdjIdxSsMPh69W2d8pclzmZ2A0LsdW9tgNrQLHMvMdavY1WCUyfKgGZSR0pobGu/53ApruAd5GqjFs2hVW+IFszv61qnz/siyj1lNOuXAqMxdnAJc7n0HZR2GglLvAO8x6lSeVKkxKtWB7Vqyilhy6VnBAFJQx3JOZgqgAepGp0HU7XyzhvCGHreWuuZmemAxUCkaZIc2tY+KAegOmsx+N8aU1hUoMwuhUkoiXBGUhwpKuSpIY2APRRaBqalWSTlfmtqbgE+bb0Yf5yIPUlotA77h+JpWUMp1/Ueh9Jhcxcy0qVMBnF7g9zoCP7zkGF5irUxYN9esxMRi6lVvMSxJ21OsDcce5tqVyQt1T9TNLSw9xmY5V/Eep7KPmP8AskSvwlT4vM34Og/bI39h9SNpXTw71bt0XQsdFXsBb/xH8oFp62hVRlXr+Jv2j29Bp/We0sP3l00lXW+3eT7kr7J6+My1cTmoYc2IXarUHSwPwL6nXsOsCLcv8vYjG1fCw1PNb4nOlNAert/YXJ6AzuPJX2a4fAAOfvsQRrWYfDfpSX5B67nv0kk4TwijhqS0qFNaaLsq9+pJ3JPc6zMgIiICIiAiIgIiICIiAiIgIiICIiBGftC4J/xGDewu1L7wDuALOP8A6kkeqicK4/XrinTVnLIvlB/oG/h2PUD0M+i8ZxQC4WxPfp6+59P5kTmnOPLNMUjUp0yVW/joupamTcuo/HTPmAHS4mbG45nwTiWU+G2x1X0PVfrv7+82tSrI3xPANSfKTcWDI42ZDqrqex/TUbiZuD4jnWzfEN/X801jb4HD+LVp0y2XObA2uToSAouLsSMoFxckaie8O4pRp5hURtCwawv4lNrZqNQFhlIKgq41Ug6HS1vjHGkrIt1fxAEXV700CKQRST5Q3lJGwsbb6aPFYpnZmZizMSSxJJJO5JO5gXKnEanh+HnbJfNkucubTW219JgO8O8tEwPCYiZQw6prU36Uxv8Axn5R6b+28C1Qwxa52Ubsdh/mfQay4a4GlMEX0Ln4jft+Eeg+p6S/hMFVxLZVGii5+Wmi92J0Uep1PqZtFq0sN/yjnqjeuRov7lT8P7R17ZdoGLR4KKYDYi4O4ojRz2zn5B6fF7by/hqFfF1UoUKWdvlpoLKo0uxJ0A2uzH3N5vOUPs+xXEWFRiaWHJuazDzP3FIH4v2joPXadw5d5Yw2BpeHh6YUaZm3dyPmdtyf0HQCBE+SPslo4XLWxOWviBqBa9KmfyA/Ew/EfoBOgxEBERAREQEREBERAREQEREBERARE12L4wi5gpDMpseuU2BsbdbMDb+kDNrV1UXJt/vpI/xfmBVVmZglNRdiSALfmO30299pjYjFs5uT/vt7ekgH2kct1sR4dVKhyJo9MnygdKgHfob+nrOd6XImeOxNQ0y1LKTodQzAra4yhN7i1tQLG/SXsLXLorFShIBKsLEHsRI7yNhMRRw/h1fhUjwSbhwhuSGUi4W/w3sRc6DSSLPJU5tzdy0lOoKQIWnWLNh2OgpVibtRY7Cm+4/CfS9+fV6L03IIKuhIIOhBBsVIn0JxDBJXpvTqqGRwQR/cdiNwZy/mfl5y3hPc4hF+6qf/ACqKDQH/AB0GlvmA72vfPXiLERGJzD+oll3llgRqP/2A15aXpMuUMOz3tsNydAB3J6StMOAAzmwOyj4m9uw9T9Ly9QpVcQy06aH0Rdh+Yk/qx/QQKfHVNKerdaltf4B099/abHAcAsoq4glEOqr/ANSp+yDsp/GfpmmXRw1HC6+WtWHXelTPoD/zGHc6dr7zP5e5XxnFKpKXyZvvMQ98oPUL1dvQfUjeBrqmMesUoUKZAJslGmCSzd26s1t2P9J0zkr7HlTLWx4DvoVw41pr+8Pzn0+H9qTDlLkfDcPS1Jc1RhZ6zWLt6X+VfyjT3OskMDxUAAAFgNLT2IgIiICIiAiIgIiICIiAiIgIiICIiAnOObhUwmO8exNDEBA1tfvFBDC34soDD8XnG9rdHmHxbhdPEUnpVBdXFvUHoynoQdQZlmtlxFKVUMAQQQQCCOoOxlcjmAepg67YSv0N6bbA5joR+Vu3Rrjqs35a85VapnABJtYAkkkAADcknQD1M1nDeZMNiWqpQqZ2pfFpYEHTMl9WW+hNhqR0IMyOKcOSvSqUnuVqCxtoe4I9QQD7iQrlr7Pa2Gr+M1bKKTk5hazJ1DBujLvfQXO+8zWppgMPVWpUuxakbFS7hnzfNoFAC+nS3XeY3MeEp108I3NQWqIVIDUiPhqlzpTUHqd9gDtPcXxWy3DeGh1D2+8cf4Ktsv8AiPp2VpruG4PEY85MOop0A13qm5XN1JJ81ar6k6d12lSMtc341hvFeqygGqhbxcgIWplNmrICLqerL/EOoGgtYzr/ADhyA+D+/osz0yQajaZ0f8Zyi2Un+XXuefU0RKzu9JX6ouyZifmUakegIH00nVzWOG8BaqPFqt4dK+tRtS1ulNd3P6DqRNhW4kFXwsOhRGIBA1q1D0zkan0UaekyuGcLxfEq2WkuciwZj5aVNelyBZR2Ua9hOycm/Zzh8CA5+9xFtarDa+4pL8g9dz36QIVyZ9kD1MtXH3RNCuHBsx/esPhH5Rr3I2nXcLhEpoqU1VEUWVVACgdgBtLsQEREBERAREQEREBERAREQEREBERAREQEREBERAjvOnLH/F0fIB41O5pk6A3+KmxHysBv0Nj0kR4DxU1Aab3FVLhg2jGxscw/EDow72OxE6hIJz7y4yk4zD3VwPvbAHQC3jAHQlQSGB3X2k9RUqziMeqFVsWqEEimtsxA3Y3NlQdWawHeaPiPGACMxFVyQEpqC1NW6ZVIvWqX+ZhYfKvWWcBSrYpmpYVL3INWoxJF+jV6tru2uij6KBOhcs8l0cJ5z95XI1qsNRfcUx8i+2p6kyZNLUd4HyDUrt42OJAJzChmOY+tZh/4g+56Sf0aCooVFCqosFAAAA2AA0AlyJeJUvTBBBAIIsQdiDuDIBxL7G8NVrh1qvTpE3aioH8kcnyr9D6WnQYmjE4Zwqjh6a0qNNaaLsqj9T1JPc6mZcRAREQEREBERAREQEREBERAREQEREBERAREQEREBERATwi89iBYweBp0lCUkVFGyqAo130EvxEBERAREQEREBERAREQEREBERAREQEREBERAREQEREBERAREQEREBERAREQEREBERAREQEREBERAREQEREBERAREQEREBERAREQERE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30" name="AutoShape 6" descr="data:image/jpeg;base64,/9j/4AAQSkZJRgABAQAAAQABAAD/2wCEAAkGBhISERAUExIVFRUTFBQUFhUYGBYYFxkWFBQWGBUWFRgXHCYeGhojGhIVHy8gIygpLC0tFx8xNTAqNSYrLCkBCQoKDgwOGA4PGCkdHxwpLCkpKSwpKSwwLCksLCkpKSkpKSksKSkpLCkpKSkpLCkpKSwpLCksKSkpLCksKSkpKf/AABEIAMMBAwMBIgACEQEDEQH/xAAcAAEAAQUBAQAAAAAAAAAAAAAABgIDBAUHAQj/xAA/EAACAQIEBAQDBQYEBgMAAAABAgADEQQSITEFBkFREyJhcTJCgQcjUmKhcnOCkbHBY9HS8BQzQ1Oy4VSS8f/EABcBAQEBAQAAAAAAAAAAAAAAAAACAQP/xAAYEQEBAQEBAAAAAAAAAAAAAAAAARECQf/aAAwDAQACEQMRAD8A7jERAREQEREBERAREQEREBERAREQEREBERAREQEREBERAREQEREBERAREQEREBERAREQEREBERAREQEREBERAREQEREBEoq1QoLMQABckkAADcknYTlPO321KmalgLM2xxBHlH7tT8R/MdPQwJ7zLznhMCoNeqAxF1pr5qjeyjp6mw9ZFsD9tFGtUyU8LWYftUg1u4Utb9Zw+q9XEO1So7MXN2qOSWY/Xf8ApLqAU9VLAjqCQf0gfTfCOZaGIOVGK1LXNJxlqAd8p+Ieq3HrNrPnHg/PDKVTEjxUBBD7VUP4lYWN/W4PrOt8A5uORWd/GoEaVh8aW/7oA8wHVgAR8wOrQJnEpp1AwBBBBFwRqCDsQZVAREQEREBERAREQEREBERAREQEREBERAREQEREBESirWVQWYgKoJJJAAA3JJ2ECuaDmvnbC8PS9Z7uRdKS61G9h0H5jYSDc7/bOqZqWBszbGuR5R+7U/EfzHTsDvOTMK2IdqlR2YsbtUYksx+u/wDSBvOb/tCxXEWyElKN/LQQm2mxc/OffQdAJo6PDwNX1PboPfvMpKSoLKPc9T7yzVqwFWrMSpVl2nQqVMwRGcqCxCqWso3JsNB6zNpYOkiAvUVWYpUpVrVGQourBFUa1VcZStSw9tyGGOE1WpmpYWGfyk2cikFNQheoUOCeoFzawJGbyrzZUwdQEHNTJGdOhHcdiOh/tcHbcM4JVrtiGrVXwqVAlWtSVvNlqXzVnSoy5aV8x8xLWZVAOZSYtxbhj4es9KpbMhF7G41AYH00YaHUbHWB9Bcu8fRaa1aRzYV9WXrSPVlA2UfMvT4h1zTRHBAINwRe49Z82/Z3zecJXCVD9xVIVvyk7OPa+vp9J3HgeM8GoKBP3b3NA9FIF3o37W86+mYbKIEjiIgIiICIiAiIgIiICIiAiIgIiICIiAiIgIlNSoFBZiAACSSbAAbkk7Cc65v+1Vaf3eFuzNoHAuzX/wC0hG352Fuqq4gS3mLmzD4JCarXa2YUwRmI2ub6Kt/maw6anScR5u59xPECVByUbmyi+W47aXdttSNL7JudbiqlTEMXrNmJObLclc213a96jext+YfDPLBdt7emw/kAB9AIGDQ4WF1fU9un17n9PeV1cat7Zl/mJfpUHraUxcdXPwj2v8R99PTrKl5VyOrsPEykFlbQMOoNthA11WrMWpUkq4ry3Tq0zWwYIy/HQO6n8v8AlseltpDWaBtMBzC9Gk9MC4Zg41I81gLm2pIyqykEFGW4NmYHY8O4ZRr4dqvi5MQrl3Zsgpo13cE0wABTYIozi5zkLlta8YnloEpxvP1VlPhIaLu5qs4ckq7Zi5o6A08xdr3LG1lvYCRh2JJJJJOpJ1JJ3JM8nkBO18lcRfF8NpBmy1KTGmlTqHo5WpP9Myg9wD3nI8Bwo1FLswp0gbGow0v+FF3d/QbdSBrJNy/zkMPkpKpFBCxuf+YSdbm2mYkWt7dtQ+gOCcTGIoUqtspceZfwupK1E/hdWX6TOnHeWeJ4xMLW4hRBemK9Y1KFz8GYuXUbG3iNewv5evTqPAOOU8XQStSN1bcdVYbqfUQNjERAREQEREBERAREQEREBERAREpqVAoJYgAC5J0AA3JJ2ECqajj/ADPQwi3qNdiCy0wRmIG7G5AVR1ZiB69JFOavtOVPu8LdmbRXAzM1/wDsodx/iN5ewecyxdV67M1Vs5JuVzFkzDrUe96zj0OVdgQPJA3PM3PdfGmysFpXsLAlLg/9NSAazj8TAKN8qfFI6mGAuTe7fESbu1987dR+Uad828vVHC+pta+l7DoALAKOwsB6SxRp1KzFaa37sfgH+o/p77wKa2Jta3XYDUnp5R199vfabDhnLT1bGqMq75BufVz19v6TdcH5YWn5m8zndjv9O0ktDCgQMHB8IVAAAAB0Eu1sALbTZhZTUECIYzCNSfxKejD+RHVW7g/+9xInzdhabFK9IZfEv4i9nUi/11HvcHrOj4+kCDIFzIgphmyK19LNewPRtCLkeukCJTyBLlGgWNh01JOgA7k9BAoAmxoYenS81YZ23FEGw9DVYagflGp7iWBWVPg1bq/+gHb3OvtM3hvBi1mqXC722Zr9bn4Qe5BJ6A7gKqdKvi2ubBUAFz5aVJeigDRR2UC59ZsX8DDKQnmqEWzsPNrp5F+Qb/mPcaiXzXJNOjSQsxNqdGmCTfrlXU+7Ek9zJFgPsux+ENHHEJWrLVDvhgAxVARlyts7L2A7WJtqHUORuEth+H4Wk4s4TMy22aoxcg+ozW+kiv2bUWw/EeL4VR9zTqKyDotySoH8DoP4BJBQ+0PCFfMzB7a01R3a/bKoJB9wPrvK+U+GnxMRinptTbEEEK+jW3JZbXGtgAdbL6wJNERAREQEREBERAREQEREBEpqVAoJJAABJJ0AA3JPQSCcx/aMBanhQWZvhcLmZvWgh3H+K9k7Z4En45zLRwo85u5BZaa2zEDdjcgKg6uxCjvOT8yc6V8ZswWlchdC1O4P/TQgHEOPxMAi72GjTVYvENVLFyKhJzMMxalmGxqPviHHpamOnaWmOpJJLEAFjvYbAW0CjoosB2gWhT+Lfz/GSczvffxX6j8g8vfNvKXqRUqTEq1YG3wPB0xFXDIT5GXNUsbF2zP5b9AAoH1J3nTsDRpUlWkKYVANAALWPp1+us5DwniWR1F7G91PY9vrb+YnVOF8QXEUwdmG/of8jAysXwsL5k1X+n/qYZE2eDxdvK222vSYfE6GQ6fCdv7j/fcQMVnlirWljEYkC9zIbzDzsFulLVvxdB7QNzx3mCnRU5jr0Ubzm/FuMvXa50Xoo2mNVrPVe5JZmnvlTs7fzRf9R/T3geJhwAGc2U7AfE37I7ep099oesWsoFl6KO/cnqfU/pPFRnJJJJO5P95mUlCWCgljYCwuxJ0AUDr+sC7hsIlPV/M3Reg9/X/fYyR8s8u4viL2ojLTBs9dgfDU9QvV39B9SN5JOS/seerlrY8FE0K4YGzN++YfCPyjXuRtOwYXCpTRUpqqIoAVVACgDYADQCBpOU+ScNgE+6XNUYWqVn1qP6X+VdPhGnvvJBEQKfCF72F9r21/nKoiAiIgIiICIiAiIgIiICarjfMdHDABiWqMLrSWxdgNzqbKvdmIA7zW8/cxvhKNIoQpq1RTNQi+RSCSwB0voN9NdjIdxSsMPh69W2d8pclzmZ2A0LsdW9tgNrQLHMvMdavY1WCUyfKgGZSR0pobGu/53ApruAd5GqjFs2hVW+IFszv61qnz/siyj1lNOuXAqMxdnAJc7n0HZR2GglLvAO8x6lSeVKkxKtWB7Vqyilhy6VnBAFJQx3JOZgqgAepGp0HU7XyzhvCGHreWuuZmemAxUCkaZIc2tY+KAegOmsx+N8aU1hUoMwuhUkoiXBGUhwpKuSpIY2APRRaBqalWSTlfmtqbgE+bb0Yf5yIPUlotA77h+JpWUMp1/Ueh9Jhcxcy0qVMBnF7g9zoCP7zkGF5irUxYN9esxMRi6lVvMSxJ21OsDcce5tqVyQt1T9TNLSw9xmY5V/Eep7KPmP8AskSvwlT4vM34Og/bI39h9SNpXTw71bt0XQsdFXsBb/xH8oFp62hVRlXr+Jv2j29Bp/We0sP3l00lXW+3eT7kr7J6+My1cTmoYc2IXarUHSwPwL6nXsOsCLcv8vYjG1fCw1PNb4nOlNAert/YXJ6AzuPJX2a4fAAOfvsQRrWYfDfpSX5B67nv0kk4TwijhqS0qFNaaLsq9+pJ3JPc6zMgIiICIiAiIgIiICIiAiIgIiICIiBGftC4J/xGDewu1L7wDuALOP8A6kkeqicK4/XrinTVnLIvlB/oG/h2PUD0M+i8ZxQC4WxPfp6+59P5kTmnOPLNMUjUp0yVW/joupamTcuo/HTPmAHS4mbG45nwTiWU+G2x1X0PVfrv7+82tSrI3xPANSfKTcWDI42ZDqrqex/TUbiZuD4jnWzfEN/X801jb4HD+LVp0y2XObA2uToSAouLsSMoFxckaie8O4pRp5hURtCwawv4lNrZqNQFhlIKgq41Ug6HS1vjHGkrIt1fxAEXV700CKQRST5Q3lJGwsbb6aPFYpnZmZizMSSxJJJO5JO5gXKnEanh+HnbJfNkucubTW219JgO8O8tEwPCYiZQw6prU36Uxv8Axn5R6b+28C1Qwxa52Ubsdh/mfQay4a4GlMEX0Ln4jft+Eeg+p6S/hMFVxLZVGii5+Wmi92J0Uep1PqZtFq0sN/yjnqjeuRov7lT8P7R17ZdoGLR4KKYDYi4O4ojRz2zn5B6fF7by/hqFfF1UoUKWdvlpoLKo0uxJ0A2uzH3N5vOUPs+xXEWFRiaWHJuazDzP3FIH4v2joPXadw5d5Yw2BpeHh6YUaZm3dyPmdtyf0HQCBE+SPslo4XLWxOWviBqBa9KmfyA/Ew/EfoBOgxEBERAREQEREBERAREQEREBERARE12L4wi5gpDMpseuU2BsbdbMDb+kDNrV1UXJt/vpI/xfmBVVmZglNRdiSALfmO30299pjYjFs5uT/vt7ekgH2kct1sR4dVKhyJo9MnygdKgHfob+nrOd6XImeOxNQ0y1LKTodQzAra4yhN7i1tQLG/SXsLXLorFShIBKsLEHsRI7yNhMRRw/h1fhUjwSbhwhuSGUi4W/w3sRc6DSSLPJU5tzdy0lOoKQIWnWLNh2OgpVibtRY7Cm+4/CfS9+fV6L03IIKuhIIOhBBsVIn0JxDBJXpvTqqGRwQR/cdiNwZy/mfl5y3hPc4hF+6qf/ACqKDQH/AB0GlvmA72vfPXiLERGJzD+oll3llgRqP/2A15aXpMuUMOz3tsNydAB3J6StMOAAzmwOyj4m9uw9T9Ly9QpVcQy06aH0Rdh+Yk/qx/QQKfHVNKerdaltf4B099/abHAcAsoq4glEOqr/ANSp+yDsp/GfpmmXRw1HC6+WtWHXelTPoD/zGHc6dr7zP5e5XxnFKpKXyZvvMQ98oPUL1dvQfUjeBrqmMesUoUKZAJslGmCSzd26s1t2P9J0zkr7HlTLWx4DvoVw41pr+8Pzn0+H9qTDlLkfDcPS1Jc1RhZ6zWLt6X+VfyjT3OskMDxUAAAFgNLT2IgIiICIiAiIgIiICIiAiIgIiICIiAnOObhUwmO8exNDEBA1tfvFBDC34soDD8XnG9rdHmHxbhdPEUnpVBdXFvUHoynoQdQZlmtlxFKVUMAQQQQCCOoOxlcjmAepg67YSv0N6bbA5joR+Vu3Rrjqs35a85VapnABJtYAkkkAADcknQD1M1nDeZMNiWqpQqZ2pfFpYEHTMl9WW+hNhqR0IMyOKcOSvSqUnuVqCxtoe4I9QQD7iQrlr7Pa2Gr+M1bKKTk5hazJ1DBujLvfQXO+8zWppgMPVWpUuxakbFS7hnzfNoFAC+nS3XeY3MeEp108I3NQWqIVIDUiPhqlzpTUHqd9gDtPcXxWy3DeGh1D2+8cf4Ktsv8AiPp2VpruG4PEY85MOop0A13qm5XN1JJ81ar6k6d12lSMtc341hvFeqygGqhbxcgIWplNmrICLqerL/EOoGgtYzr/ADhyA+D+/osz0yQajaZ0f8Zyi2Un+XXuefU0RKzu9JX6ouyZifmUakegIH00nVzWOG8BaqPFqt4dK+tRtS1ulNd3P6DqRNhW4kFXwsOhRGIBA1q1D0zkan0UaekyuGcLxfEq2WkuciwZj5aVNelyBZR2Ua9hOycm/Zzh8CA5+9xFtarDa+4pL8g9dz36QIVyZ9kD1MtXH3RNCuHBsx/esPhH5Rr3I2nXcLhEpoqU1VEUWVVACgdgBtLsQEREBERAREQEREBERAREQEREBERAREQEREBERAjvOnLH/F0fIB41O5pk6A3+KmxHysBv0Nj0kR4DxU1Aab3FVLhg2jGxscw/EDow72OxE6hIJz7y4yk4zD3VwPvbAHQC3jAHQlQSGB3X2k9RUqziMeqFVsWqEEimtsxA3Y3NlQdWawHeaPiPGACMxFVyQEpqC1NW6ZVIvWqX+ZhYfKvWWcBSrYpmpYVL3INWoxJF+jV6tru2uij6KBOhcs8l0cJ5z95XI1qsNRfcUx8i+2p6kyZNLUd4HyDUrt42OJAJzChmOY+tZh/4g+56Sf0aCooVFCqosFAAAA2AA0AlyJeJUvTBBBAIIsQdiDuDIBxL7G8NVrh1qvTpE3aioH8kcnyr9D6WnQYmjE4Zwqjh6a0qNNaaLsqj9T1JPc6mZcRAREQEREBERAREQEREBERAREQEREBERAREQEREBERATwi89iBYweBp0lCUkVFGyqAo130EvxEBERAREQEREBERAREQEREBERAREQEREBERAREQEREBERAREQEREBERAREQEREBERAREQEREBERAREQEREBERAREQEREBERAREQERE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32" name="AutoShape 8" descr="data:image/jpeg;base64,/9j/4AAQSkZJRgABAQAAAQABAAD/2wCEAAkGBhISERAUExIVFRUTFBQUFhUYGBYYFxkWFBQWGBUWFRgXHCYeGhojGhIVHy8gIygpLC0tFx8xNTAqNSYrLCkBCQoKDgwOGA4PGCkdHxwpLCkpKSwpKSwwLCksLCkpKSkpKSksKSkpLCkpKSkpLCkpKSwpLCksKSkpLCksKSkpKf/AABEIAMMBAwMBIgACEQEDEQH/xAAcAAEAAQUBAQAAAAAAAAAAAAAABgIDBAUHAQj/xAA/EAACAQIEBAQDBQYEBgMAAAABAgADEQQSITEFBkFREyJhcTJCgQcjUmKhcnOCkbHBY9HS8BQzQ1Oy4VSS8f/EABcBAQEBAQAAAAAAAAAAAAAAAAACAQP/xAAYEQEBAQEBAAAAAAAAAAAAAAAAARECQf/aAAwDAQACEQMRAD8A7jERAREQEREBERAREQEREBERAREQEREBERAREQEREBERAREQEREBERAREQEREBERAREQEREBERAREQEREBERAREQEREBEoq1QoLMQABckkAADcknYTlPO321KmalgLM2xxBHlH7tT8R/MdPQwJ7zLznhMCoNeqAxF1pr5qjeyjp6mw9ZFsD9tFGtUyU8LWYftUg1u4Utb9Zw+q9XEO1So7MXN2qOSWY/Xf8ApLqAU9VLAjqCQf0gfTfCOZaGIOVGK1LXNJxlqAd8p+Ieq3HrNrPnHg/PDKVTEjxUBBD7VUP4lYWN/W4PrOt8A5uORWd/GoEaVh8aW/7oA8wHVgAR8wOrQJnEpp1AwBBBBFwRqCDsQZVAREQEREBERAREQEREBERAREQEREBERAREQEREBESirWVQWYgKoJJJAAA3JJ2ECuaDmvnbC8PS9Z7uRdKS61G9h0H5jYSDc7/bOqZqWBszbGuR5R+7U/EfzHTsDvOTMK2IdqlR2YsbtUYksx+u/wDSBvOb/tCxXEWyElKN/LQQm2mxc/OffQdAJo6PDwNX1PboPfvMpKSoLKPc9T7yzVqwFWrMSpVl2nQqVMwRGcqCxCqWso3JsNB6zNpYOkiAvUVWYpUpVrVGQourBFUa1VcZStSw9tyGGOE1WpmpYWGfyk2cikFNQheoUOCeoFzawJGbyrzZUwdQEHNTJGdOhHcdiOh/tcHbcM4JVrtiGrVXwqVAlWtSVvNlqXzVnSoy5aV8x8xLWZVAOZSYtxbhj4es9KpbMhF7G41AYH00YaHUbHWB9Bcu8fRaa1aRzYV9WXrSPVlA2UfMvT4h1zTRHBAINwRe49Z82/Z3zecJXCVD9xVIVvyk7OPa+vp9J3HgeM8GoKBP3b3NA9FIF3o37W86+mYbKIEjiIgIiICIiAiIgIiICIiAiIgIiICIiAiIgIlNSoFBZiAACSSbAAbkk7Cc65v+1Vaf3eFuzNoHAuzX/wC0hG352Fuqq4gS3mLmzD4JCarXa2YUwRmI2ub6Kt/maw6anScR5u59xPECVByUbmyi+W47aXdttSNL7JudbiqlTEMXrNmJObLclc213a96jext+YfDPLBdt7emw/kAB9AIGDQ4WF1fU9un17n9PeV1cat7Zl/mJfpUHraUxcdXPwj2v8R99PTrKl5VyOrsPEykFlbQMOoNthA11WrMWpUkq4ry3Tq0zWwYIy/HQO6n8v8AlseltpDWaBtMBzC9Gk9MC4Zg41I81gLm2pIyqykEFGW4NmYHY8O4ZRr4dqvi5MQrl3Zsgpo13cE0wABTYIozi5zkLlta8YnloEpxvP1VlPhIaLu5qs4ckq7Zi5o6A08xdr3LG1lvYCRh2JJJJJOpJ1JJ3JM8nkBO18lcRfF8NpBmy1KTGmlTqHo5WpP9Myg9wD3nI8Bwo1FLswp0gbGow0v+FF3d/QbdSBrJNy/zkMPkpKpFBCxuf+YSdbm2mYkWt7dtQ+gOCcTGIoUqtspceZfwupK1E/hdWX6TOnHeWeJ4xMLW4hRBemK9Y1KFz8GYuXUbG3iNewv5evTqPAOOU8XQStSN1bcdVYbqfUQNjERAREQEREBERAREQEREBERAREpqVAoJYgAC5J0AA3JJ2ECqajj/ADPQwi3qNdiCy0wRmIG7G5AVR1ZiB69JFOavtOVPu8LdmbRXAzM1/wDsodx/iN5ewecyxdV67M1Vs5JuVzFkzDrUe96zj0OVdgQPJA3PM3PdfGmysFpXsLAlLg/9NSAazj8TAKN8qfFI6mGAuTe7fESbu1987dR+Uad828vVHC+pta+l7DoALAKOwsB6SxRp1KzFaa37sfgH+o/p77wKa2Jta3XYDUnp5R199vfabDhnLT1bGqMq75BufVz19v6TdcH5YWn5m8zndjv9O0ktDCgQMHB8IVAAAAB0Eu1sALbTZhZTUECIYzCNSfxKejD+RHVW7g/+9xInzdhabFK9IZfEv4i9nUi/11HvcHrOj4+kCDIFzIgphmyK19LNewPRtCLkeukCJTyBLlGgWNh01JOgA7k9BAoAmxoYenS81YZ23FEGw9DVYagflGp7iWBWVPg1bq/+gHb3OvtM3hvBi1mqXC722Zr9bn4Qe5BJ6A7gKqdKvi2ubBUAFz5aVJeigDRR2UC59ZsX8DDKQnmqEWzsPNrp5F+Qb/mPcaiXzXJNOjSQsxNqdGmCTfrlXU+7Ek9zJFgPsux+ENHHEJWrLVDvhgAxVARlyts7L2A7WJtqHUORuEth+H4Wk4s4TMy22aoxcg+ozW+kiv2bUWw/EeL4VR9zTqKyDotySoH8DoP4BJBQ+0PCFfMzB7a01R3a/bKoJB9wPrvK+U+GnxMRinptTbEEEK+jW3JZbXGtgAdbL6wJNERAREQEREBERAREQEREBEpqVAoJJAABJJ0AA3JPQSCcx/aMBanhQWZvhcLmZvWgh3H+K9k7Z4En45zLRwo85u5BZaa2zEDdjcgKg6uxCjvOT8yc6V8ZswWlchdC1O4P/TQgHEOPxMAi72GjTVYvENVLFyKhJzMMxalmGxqPviHHpamOnaWmOpJJLEAFjvYbAW0CjoosB2gWhT+Lfz/GSczvffxX6j8g8vfNvKXqRUqTEq1YG3wPB0xFXDIT5GXNUsbF2zP5b9AAoH1J3nTsDRpUlWkKYVANAALWPp1+us5DwniWR1F7G91PY9vrb+YnVOF8QXEUwdmG/of8jAysXwsL5k1X+n/qYZE2eDxdvK222vSYfE6GQ6fCdv7j/fcQMVnlirWljEYkC9zIbzDzsFulLVvxdB7QNzx3mCnRU5jr0Ubzm/FuMvXa50Xoo2mNVrPVe5JZmnvlTs7fzRf9R/T3geJhwAGc2U7AfE37I7ep099oesWsoFl6KO/cnqfU/pPFRnJJJJO5P95mUlCWCgljYCwuxJ0AUDr+sC7hsIlPV/M3Reg9/X/fYyR8s8u4viL2ojLTBs9dgfDU9QvV39B9SN5JOS/seerlrY8FE0K4YGzN++YfCPyjXuRtOwYXCpTRUpqqIoAVVACgDYADQCBpOU+ScNgE+6XNUYWqVn1qP6X+VdPhGnvvJBEQKfCF72F9r21/nKoiAiIgIiICIiAiIgIiICarjfMdHDABiWqMLrSWxdgNzqbKvdmIA7zW8/cxvhKNIoQpq1RTNQi+RSCSwB0voN9NdjIdxSsMPh69W2d8pclzmZ2A0LsdW9tgNrQLHMvMdavY1WCUyfKgGZSR0pobGu/53ApruAd5GqjFs2hVW+IFszv61qnz/siyj1lNOuXAqMxdnAJc7n0HZR2GglLvAO8x6lSeVKkxKtWB7Vqyilhy6VnBAFJQx3JOZgqgAepGp0HU7XyzhvCGHreWuuZmemAxUCkaZIc2tY+KAegOmsx+N8aU1hUoMwuhUkoiXBGUhwpKuSpIY2APRRaBqalWSTlfmtqbgE+bb0Yf5yIPUlotA77h+JpWUMp1/Ueh9Jhcxcy0qVMBnF7g9zoCP7zkGF5irUxYN9esxMRi6lVvMSxJ21OsDcce5tqVyQt1T9TNLSw9xmY5V/Eep7KPmP8AskSvwlT4vM34Og/bI39h9SNpXTw71bt0XQsdFXsBb/xH8oFp62hVRlXr+Jv2j29Bp/We0sP3l00lXW+3eT7kr7J6+My1cTmoYc2IXarUHSwPwL6nXsOsCLcv8vYjG1fCw1PNb4nOlNAert/YXJ6AzuPJX2a4fAAOfvsQRrWYfDfpSX5B67nv0kk4TwijhqS0qFNaaLsq9+pJ3JPc6zMgIiICIiAiIgIiICIiAiIgIiICIiBGftC4J/xGDewu1L7wDuALOP8A6kkeqicK4/XrinTVnLIvlB/oG/h2PUD0M+i8ZxQC4WxPfp6+59P5kTmnOPLNMUjUp0yVW/joupamTcuo/HTPmAHS4mbG45nwTiWU+G2x1X0PVfrv7+82tSrI3xPANSfKTcWDI42ZDqrqex/TUbiZuD4jnWzfEN/X801jb4HD+LVp0y2XObA2uToSAouLsSMoFxckaie8O4pRp5hURtCwawv4lNrZqNQFhlIKgq41Ug6HS1vjHGkrIt1fxAEXV700CKQRST5Q3lJGwsbb6aPFYpnZmZizMSSxJJJO5JO5gXKnEanh+HnbJfNkucubTW219JgO8O8tEwPCYiZQw6prU36Uxv8Axn5R6b+28C1Qwxa52Ubsdh/mfQay4a4GlMEX0Ln4jft+Eeg+p6S/hMFVxLZVGii5+Wmi92J0Uep1PqZtFq0sN/yjnqjeuRov7lT8P7R17ZdoGLR4KKYDYi4O4ojRz2zn5B6fF7by/hqFfF1UoUKWdvlpoLKo0uxJ0A2uzH3N5vOUPs+xXEWFRiaWHJuazDzP3FIH4v2joPXadw5d5Yw2BpeHh6YUaZm3dyPmdtyf0HQCBE+SPslo4XLWxOWviBqBa9KmfyA/Ew/EfoBOgxEBERAREQEREBERAREQEREBERARE12L4wi5gpDMpseuU2BsbdbMDb+kDNrV1UXJt/vpI/xfmBVVmZglNRdiSALfmO30299pjYjFs5uT/vt7ekgH2kct1sR4dVKhyJo9MnygdKgHfob+nrOd6XImeOxNQ0y1LKTodQzAra4yhN7i1tQLG/SXsLXLorFShIBKsLEHsRI7yNhMRRw/h1fhUjwSbhwhuSGUi4W/w3sRc6DSSLPJU5tzdy0lOoKQIWnWLNh2OgpVibtRY7Cm+4/CfS9+fV6L03IIKuhIIOhBBsVIn0JxDBJXpvTqqGRwQR/cdiNwZy/mfl5y3hPc4hF+6qf/ACqKDQH/AB0GlvmA72vfPXiLERGJzD+oll3llgRqP/2A15aXpMuUMOz3tsNydAB3J6StMOAAzmwOyj4m9uw9T9Ly9QpVcQy06aH0Rdh+Yk/qx/QQKfHVNKerdaltf4B099/abHAcAsoq4glEOqr/ANSp+yDsp/GfpmmXRw1HC6+WtWHXelTPoD/zGHc6dr7zP5e5XxnFKpKXyZvvMQ98oPUL1dvQfUjeBrqmMesUoUKZAJslGmCSzd26s1t2P9J0zkr7HlTLWx4DvoVw41pr+8Pzn0+H9qTDlLkfDcPS1Jc1RhZ6zWLt6X+VfyjT3OskMDxUAAAFgNLT2IgIiICIiAiIgIiICIiAiIgIiICIiAnOObhUwmO8exNDEBA1tfvFBDC34soDD8XnG9rdHmHxbhdPEUnpVBdXFvUHoynoQdQZlmtlxFKVUMAQQQQCCOoOxlcjmAepg67YSv0N6bbA5joR+Vu3Rrjqs35a85VapnABJtYAkkkAADcknQD1M1nDeZMNiWqpQqZ2pfFpYEHTMl9WW+hNhqR0IMyOKcOSvSqUnuVqCxtoe4I9QQD7iQrlr7Pa2Gr+M1bKKTk5hazJ1DBujLvfQXO+8zWppgMPVWpUuxakbFS7hnzfNoFAC+nS3XeY3MeEp108I3NQWqIVIDUiPhqlzpTUHqd9gDtPcXxWy3DeGh1D2+8cf4Ktsv8AiPp2VpruG4PEY85MOop0A13qm5XN1JJ81ar6k6d12lSMtc341hvFeqygGqhbxcgIWplNmrICLqerL/EOoGgtYzr/ADhyA+D+/osz0yQajaZ0f8Zyi2Un+XXuefU0RKzu9JX6ouyZifmUakegIH00nVzWOG8BaqPFqt4dK+tRtS1ulNd3P6DqRNhW4kFXwsOhRGIBA1q1D0zkan0UaekyuGcLxfEq2WkuciwZj5aVNelyBZR2Ua9hOycm/Zzh8CA5+9xFtarDa+4pL8g9dz36QIVyZ9kD1MtXH3RNCuHBsx/esPhH5Rr3I2nXcLhEpoqU1VEUWVVACgdgBtLsQEREBERAREQEREBERAREQEREBERAREQEREBERAjvOnLH/F0fIB41O5pk6A3+KmxHysBv0Nj0kR4DxU1Aab3FVLhg2jGxscw/EDow72OxE6hIJz7y4yk4zD3VwPvbAHQC3jAHQlQSGB3X2k9RUqziMeqFVsWqEEimtsxA3Y3NlQdWawHeaPiPGACMxFVyQEpqC1NW6ZVIvWqX+ZhYfKvWWcBSrYpmpYVL3INWoxJF+jV6tru2uij6KBOhcs8l0cJ5z95XI1qsNRfcUx8i+2p6kyZNLUd4HyDUrt42OJAJzChmOY+tZh/4g+56Sf0aCooVFCqosFAAAA2AA0AlyJeJUvTBBBAIIsQdiDuDIBxL7G8NVrh1qvTpE3aioH8kcnyr9D6WnQYmjE4Zwqjh6a0qNNaaLsqj9T1JPc6mZcRAREQEREBERAREQEREBERAREQEREBERAREQEREBERATwi89iBYweBp0lCUkVFGyqAo130EvxEBERAREQEREBERAREQEREBERAREQEREBERAREQEREBERAREQEREBERAREQEREBERAREQEREBERAREQEREBERAREQEREBERAREQERE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4" name="Picture 10" descr="http://21stoleti.cz/wp-content/images/12794838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77072"/>
            <a:ext cx="3024336" cy="2277704"/>
          </a:xfrm>
          <a:prstGeom prst="rect">
            <a:avLst/>
          </a:prstGeom>
          <a:noFill/>
        </p:spPr>
      </p:pic>
      <p:pic>
        <p:nvPicPr>
          <p:cNvPr id="1036" name="Picture 12" descr="http://www.fotoradce.cz/soubory/clanky/98/volympus-sp-5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670987"/>
            <a:ext cx="3760902" cy="2763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4000" b="1" dirty="0" err="1"/>
              <a:t>Von</a:t>
            </a:r>
            <a:r>
              <a:rPr lang="cs-CZ" sz="4000" b="1" dirty="0"/>
              <a:t> Neumannova koncepce počítače</a:t>
            </a:r>
            <a:br>
              <a:rPr lang="cs-CZ" sz="4000" b="1" dirty="0"/>
            </a:br>
            <a:endParaRPr lang="cs-CZ" sz="4000" b="1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412776"/>
            <a:ext cx="8291513" cy="182880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 vznikla kolem roku 1946</a:t>
            </a:r>
          </a:p>
          <a:p>
            <a:endParaRPr lang="cs-CZ" sz="2800" dirty="0" smtClean="0"/>
          </a:p>
          <a:p>
            <a:r>
              <a:rPr lang="cs-CZ" sz="2800" dirty="0" smtClean="0"/>
              <a:t>Základní </a:t>
            </a:r>
            <a:r>
              <a:rPr lang="cs-CZ" sz="2800" dirty="0"/>
              <a:t>moduly počítače jsou: procesor, řadič, operační paměť, vstupní a výstupní zařízení</a:t>
            </a:r>
          </a:p>
        </p:txBody>
      </p:sp>
      <p:pic>
        <p:nvPicPr>
          <p:cNvPr id="39943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3568" y="3356992"/>
            <a:ext cx="5256212" cy="31432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Číselné soustavy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2204864"/>
            <a:ext cx="8363521" cy="2836342"/>
          </a:xfrm>
        </p:spPr>
        <p:txBody>
          <a:bodyPr>
            <a:normAutofit/>
          </a:bodyPr>
          <a:lstStyle/>
          <a:p>
            <a:r>
              <a:rPr lang="cs-CZ" dirty="0" smtClean="0"/>
              <a:t>Dvojková (1,0) – binární</a:t>
            </a:r>
          </a:p>
          <a:p>
            <a:endParaRPr lang="cs-CZ" sz="2800" dirty="0" smtClean="0"/>
          </a:p>
          <a:p>
            <a:r>
              <a:rPr lang="cs-CZ" sz="2800" dirty="0" smtClean="0"/>
              <a:t>Desítková </a:t>
            </a:r>
            <a:r>
              <a:rPr lang="cs-CZ" sz="2800" dirty="0"/>
              <a:t>(0-9) - dekadická</a:t>
            </a:r>
          </a:p>
          <a:p>
            <a:endParaRPr lang="cs-CZ" sz="2800" dirty="0" smtClean="0"/>
          </a:p>
          <a:p>
            <a:r>
              <a:rPr lang="cs-CZ" sz="2800" dirty="0" smtClean="0"/>
              <a:t>Šestnáctková </a:t>
            </a:r>
            <a:r>
              <a:rPr lang="cs-CZ" sz="2800" dirty="0"/>
              <a:t>(0-9,A-F) - hexadecimální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Dvojková (1,0) – binární soustava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7504" y="1600200"/>
            <a:ext cx="8712968" cy="453390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Využití: 	Elektrického obvod(1=zapnuto, 0=vypnuto) 			Výroková logika(1=pravda, 0=nepravda)</a:t>
            </a:r>
          </a:p>
          <a:p>
            <a:endParaRPr lang="cs-CZ" sz="2400" dirty="0" smtClean="0"/>
          </a:p>
          <a:p>
            <a:r>
              <a:rPr lang="cs-CZ" sz="2400" dirty="0" smtClean="0"/>
              <a:t>Převod do dvojkové soustavy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r>
              <a:rPr lang="cs-CZ" sz="2400" dirty="0" smtClean="0"/>
              <a:t>horní řádek	-</a:t>
            </a:r>
            <a:r>
              <a:rPr lang="en-US" sz="2400" dirty="0" smtClean="0"/>
              <a:t>&gt;</a:t>
            </a:r>
            <a:r>
              <a:rPr lang="cs-CZ" sz="2400" dirty="0" smtClean="0"/>
              <a:t>  exponent čísla 2 </a:t>
            </a:r>
          </a:p>
          <a:p>
            <a:r>
              <a:rPr lang="cs-CZ" sz="2400" dirty="0" smtClean="0"/>
              <a:t>dolní řádek	</a:t>
            </a:r>
            <a:r>
              <a:rPr lang="ru-RU" sz="2400" dirty="0" smtClean="0"/>
              <a:t>-</a:t>
            </a:r>
            <a:r>
              <a:rPr lang="en-US" sz="2400" dirty="0" smtClean="0"/>
              <a:t>&gt;</a:t>
            </a:r>
            <a:r>
              <a:rPr lang="cs-CZ" sz="2400" dirty="0" smtClean="0"/>
              <a:t>  mocnina čísla 2 (2</a:t>
            </a:r>
            <a:r>
              <a:rPr lang="cs-CZ" sz="2400" baseline="30000" dirty="0" smtClean="0"/>
              <a:t>4</a:t>
            </a:r>
            <a:r>
              <a:rPr lang="cs-CZ" sz="2400" dirty="0" smtClean="0"/>
              <a:t> = 16, 2</a:t>
            </a:r>
            <a:r>
              <a:rPr lang="cs-CZ" sz="2400" baseline="30000" dirty="0" smtClean="0"/>
              <a:t>9</a:t>
            </a:r>
            <a:r>
              <a:rPr lang="cs-CZ" sz="2400" dirty="0" smtClean="0"/>
              <a:t> = 512,…). </a:t>
            </a:r>
          </a:p>
          <a:p>
            <a:endParaRPr lang="cs-CZ" sz="2400" dirty="0" smtClean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1259632" y="3717032"/>
          <a:ext cx="6137652" cy="564640"/>
        </p:xfrm>
        <a:graphic>
          <a:graphicData uri="http://schemas.openxmlformats.org/drawingml/2006/table">
            <a:tbl>
              <a:tblPr/>
              <a:tblGrid>
                <a:gridCol w="613632"/>
                <a:gridCol w="613632"/>
                <a:gridCol w="613632"/>
                <a:gridCol w="613632"/>
                <a:gridCol w="613632"/>
                <a:gridCol w="613632"/>
                <a:gridCol w="613632"/>
                <a:gridCol w="613632"/>
                <a:gridCol w="614298"/>
                <a:gridCol w="614298"/>
              </a:tblGrid>
              <a:tr h="282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latin typeface="Calibri"/>
                          <a:ea typeface="Calibri"/>
                          <a:cs typeface="Times New Roman"/>
                        </a:rPr>
                        <a:t>512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latin typeface="Calibri"/>
                          <a:ea typeface="Calibri"/>
                          <a:cs typeface="Times New Roman"/>
                        </a:rPr>
                        <a:t>256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latin typeface="Calibri"/>
                          <a:ea typeface="Calibri"/>
                          <a:cs typeface="Times New Roman"/>
                        </a:rPr>
                        <a:t>128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latin typeface="Calibri"/>
                          <a:ea typeface="Calibri"/>
                          <a:cs typeface="Times New Roman"/>
                        </a:rPr>
                        <a:t>64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latin typeface="Calibri"/>
                          <a:ea typeface="Calibri"/>
                          <a:cs typeface="Times New Roman"/>
                        </a:rPr>
                        <a:t>32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79512" y="692696"/>
            <a:ext cx="8712968" cy="5328592"/>
          </a:xfrm>
        </p:spPr>
        <p:txBody>
          <a:bodyPr/>
          <a:lstStyle/>
          <a:p>
            <a:pPr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Převod čísla do binární soustavy(více způsobů):</a:t>
            </a:r>
            <a:r>
              <a:rPr lang="cs-CZ" sz="2400" dirty="0" smtClean="0"/>
              <a:t>	</a:t>
            </a:r>
          </a:p>
          <a:p>
            <a:pPr marL="624078" indent="-514350">
              <a:buNone/>
            </a:pPr>
            <a:endParaRPr lang="cs-CZ" sz="2400" dirty="0" smtClean="0"/>
          </a:p>
          <a:p>
            <a:pPr marL="624078" indent="-514350">
              <a:buNone/>
            </a:pPr>
            <a:r>
              <a:rPr lang="cs-CZ" sz="2400" dirty="0" smtClean="0"/>
              <a:t>1. číslo dělíme dvojkou a zapisujeme si zbytek.</a:t>
            </a:r>
          </a:p>
          <a:p>
            <a:pPr marL="624078" indent="-514350">
              <a:buNone/>
            </a:pPr>
            <a:r>
              <a:rPr lang="cs-CZ" sz="2400" dirty="0" smtClean="0"/>
              <a:t>2. logaritmus daného čísla o základu 2 </a:t>
            </a:r>
          </a:p>
          <a:p>
            <a:pPr>
              <a:buNone/>
            </a:pPr>
            <a:r>
              <a:rPr lang="cs-CZ" sz="2400" dirty="0" smtClean="0"/>
              <a:t>	(log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x=y ; x-2</a:t>
            </a:r>
            <a:r>
              <a:rPr lang="cs-CZ" sz="2400" baseline="30000" dirty="0" smtClean="0"/>
              <a:t>y</a:t>
            </a:r>
            <a:r>
              <a:rPr lang="cs-CZ" sz="2400" dirty="0" smtClean="0"/>
              <a:t> =x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 </a:t>
            </a:r>
            <a:r>
              <a:rPr lang="cs-CZ" sz="2400" dirty="0" smtClean="0"/>
              <a:t>...log</a:t>
            </a:r>
            <a:r>
              <a:rPr lang="cs-CZ" sz="2400" baseline="-25000" dirty="0" smtClean="0"/>
              <a:t>2 </a:t>
            </a:r>
            <a:r>
              <a:rPr lang="cs-CZ" sz="2400" dirty="0" smtClean="0"/>
              <a:t>x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=y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…..</a:t>
            </a:r>
            <a:r>
              <a:rPr lang="cs-CZ" sz="2400" dirty="0" smtClean="0"/>
              <a:t>)</a:t>
            </a:r>
            <a:endParaRPr lang="cs-CZ" sz="2400" dirty="0" smtClean="0"/>
          </a:p>
          <a:p>
            <a:pPr>
              <a:buNone/>
            </a:pPr>
            <a:r>
              <a:rPr lang="cs-CZ" sz="2400" dirty="0" smtClean="0"/>
              <a:t>3.  Pomocí tabulky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5616" y="3140968"/>
            <a:ext cx="6624637" cy="3403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cs-CZ" dirty="0" smtClean="0"/>
              <a:t>HARDWARE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896544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technické (elektrické, elektronické, mechanické) vybavení počítače a počítačových systémů</a:t>
            </a:r>
          </a:p>
          <a:p>
            <a:r>
              <a:rPr lang="cs-CZ" dirty="0" smtClean="0"/>
              <a:t>části počítače (součástky, komponenty), tiskárny, monitory, elektrické kabely, prvky počítačových sítí atd. </a:t>
            </a:r>
          </a:p>
          <a:p>
            <a:endParaRPr lang="cs-CZ" dirty="0" smtClean="0"/>
          </a:p>
          <a:p>
            <a:r>
              <a:rPr lang="cs-CZ" dirty="0" smtClean="0"/>
              <a:t>rozdělení:</a:t>
            </a:r>
          </a:p>
          <a:p>
            <a:pPr>
              <a:buFont typeface="Georgia" pitchFamily="18" charset="0"/>
              <a:buNone/>
            </a:pPr>
            <a:r>
              <a:rPr lang="cs-CZ" dirty="0" smtClean="0"/>
              <a:t>	- interní - pevné komponenty uvnitř počítače, které mají </a:t>
            </a:r>
          </a:p>
          <a:p>
            <a:pPr>
              <a:buFont typeface="Georgia" pitchFamily="18" charset="0"/>
              <a:buNone/>
            </a:pPr>
            <a:r>
              <a:rPr lang="cs-CZ" dirty="0" smtClean="0"/>
              <a:t>		           výstupy (pevný disk, procesor…)</a:t>
            </a:r>
          </a:p>
          <a:p>
            <a:pPr>
              <a:buFont typeface="Georgia" pitchFamily="18" charset="0"/>
              <a:buNone/>
            </a:pPr>
            <a:r>
              <a:rPr lang="cs-CZ" dirty="0" smtClean="0"/>
              <a:t>	- externí - pevné komponenty, které jsou mimo počítač   </a:t>
            </a:r>
          </a:p>
          <a:p>
            <a:pPr>
              <a:buFont typeface="Georgia" pitchFamily="18" charset="0"/>
              <a:buNone/>
            </a:pPr>
            <a:r>
              <a:rPr lang="cs-CZ" dirty="0" smtClean="0"/>
              <a:t>                       (monitor, tiskárna, myš…)			</a:t>
            </a:r>
          </a:p>
          <a:p>
            <a:pPr>
              <a:buFont typeface="Georgia" pitchFamily="18" charset="0"/>
              <a:buNone/>
            </a:pPr>
            <a:r>
              <a:rPr lang="cs-CZ" dirty="0" smtClean="0"/>
              <a:t>	- integrované - komponenty, které jsou součástí něčeho a</a:t>
            </a:r>
          </a:p>
          <a:p>
            <a:pPr>
              <a:buFont typeface="Georgia" pitchFamily="18" charset="0"/>
              <a:buNone/>
            </a:pPr>
            <a:r>
              <a:rPr lang="cs-CZ" dirty="0" smtClean="0"/>
              <a:t>                                jsou neoddělitelně propojeny (síťová</a:t>
            </a:r>
          </a:p>
          <a:p>
            <a:pPr>
              <a:buFont typeface="Georgia" pitchFamily="18" charset="0"/>
              <a:buNone/>
            </a:pPr>
            <a:r>
              <a:rPr lang="cs-CZ" dirty="0" smtClean="0"/>
              <a:t>                                karta, zvuková karta…)</a:t>
            </a:r>
          </a:p>
          <a:p>
            <a:pPr>
              <a:buFont typeface="Georgia" pitchFamily="18" charset="0"/>
              <a:buNone/>
            </a:pPr>
            <a:r>
              <a:rPr lang="cs-CZ" dirty="0" smtClean="0"/>
              <a:t>	</a:t>
            </a:r>
          </a:p>
          <a:p>
            <a:pPr>
              <a:buFont typeface="Georgia" pitchFamily="18" charset="0"/>
              <a:buNone/>
            </a:pPr>
            <a:r>
              <a:rPr lang="cs-CZ" sz="2400" dirty="0" smtClean="0"/>
              <a:t>			</a:t>
            </a:r>
          </a:p>
          <a:p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Zpětná kontrola: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7859216" cy="4997152"/>
          </a:xfrm>
        </p:spPr>
        <p:txBody>
          <a:bodyPr/>
          <a:lstStyle/>
          <a:p>
            <a:pPr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1		0	1	0	1	0	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baseline="30000" dirty="0" smtClean="0">
                <a:latin typeface="Times New Roman" pitchFamily="18" charset="0"/>
                <a:cs typeface="Times New Roman" pitchFamily="18" charset="0"/>
              </a:rPr>
              <a:t>7 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+	2</a:t>
            </a:r>
            <a:r>
              <a:rPr lang="cs-CZ" baseline="30000" dirty="0" smtClean="0">
                <a:latin typeface="Times New Roman" pitchFamily="18" charset="0"/>
                <a:cs typeface="Times New Roman" pitchFamily="18" charset="0"/>
              </a:rPr>
              <a:t>6 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+  	2</a:t>
            </a:r>
            <a:r>
              <a:rPr lang="cs-CZ" baseline="30000" dirty="0" smtClean="0">
                <a:latin typeface="Times New Roman" pitchFamily="18" charset="0"/>
                <a:cs typeface="Times New Roman" pitchFamily="18" charset="0"/>
              </a:rPr>
              <a:t>5 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+ 	2</a:t>
            </a:r>
            <a:r>
              <a:rPr lang="cs-CZ" baseline="30000" dirty="0" smtClean="0">
                <a:latin typeface="Times New Roman" pitchFamily="18" charset="0"/>
                <a:cs typeface="Times New Roman" pitchFamily="18" charset="0"/>
              </a:rPr>
              <a:t>4  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+ 	2</a:t>
            </a:r>
            <a:r>
              <a:rPr lang="cs-CZ" baseline="30000" dirty="0" smtClean="0">
                <a:latin typeface="Times New Roman" pitchFamily="18" charset="0"/>
                <a:cs typeface="Times New Roman" pitchFamily="18" charset="0"/>
              </a:rPr>
              <a:t>3  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+ 	2</a:t>
            </a:r>
            <a:r>
              <a:rPr lang="cs-CZ" baseline="30000" dirty="0" smtClean="0">
                <a:latin typeface="Times New Roman" pitchFamily="18" charset="0"/>
                <a:cs typeface="Times New Roman" pitchFamily="18" charset="0"/>
              </a:rPr>
              <a:t>2  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+ 	2</a:t>
            </a:r>
            <a:r>
              <a:rPr lang="cs-CZ" baseline="30000" dirty="0" smtClean="0">
                <a:latin typeface="Times New Roman" pitchFamily="18" charset="0"/>
                <a:cs typeface="Times New Roman" pitchFamily="18" charset="0"/>
              </a:rPr>
              <a:t>1  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+ 	2</a:t>
            </a:r>
            <a:r>
              <a:rPr lang="cs-CZ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baseline="30000" dirty="0" smtClean="0">
                <a:latin typeface="Times New Roman" pitchFamily="18" charset="0"/>
                <a:cs typeface="Times New Roman" pitchFamily="18" charset="0"/>
              </a:rPr>
              <a:t>7 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+	</a:t>
            </a:r>
            <a:r>
              <a:rPr lang="cs-CZ" strike="sngStrike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trike="sngStrike" baseline="30000" dirty="0" smtClean="0">
                <a:latin typeface="Times New Roman" pitchFamily="18" charset="0"/>
                <a:cs typeface="Times New Roman" pitchFamily="18" charset="0"/>
              </a:rPr>
              <a:t>6 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+ 	2</a:t>
            </a:r>
            <a:r>
              <a:rPr lang="cs-CZ" baseline="30000" dirty="0" smtClean="0">
                <a:latin typeface="Times New Roman" pitchFamily="18" charset="0"/>
                <a:cs typeface="Times New Roman" pitchFamily="18" charset="0"/>
              </a:rPr>
              <a:t>5 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+ 	</a:t>
            </a:r>
            <a:r>
              <a:rPr lang="cs-CZ" strike="sngStrike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trike="sngStrike" baseline="30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cs-CZ" baseline="30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+ 	2</a:t>
            </a:r>
            <a:r>
              <a:rPr lang="cs-CZ" baseline="30000" dirty="0" smtClean="0">
                <a:latin typeface="Times New Roman" pitchFamily="18" charset="0"/>
                <a:cs typeface="Times New Roman" pitchFamily="18" charset="0"/>
              </a:rPr>
              <a:t>3  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+ 	</a:t>
            </a:r>
            <a:r>
              <a:rPr lang="cs-CZ" strike="sngStrike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trike="sngStrike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baseline="30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+ 	</a:t>
            </a:r>
            <a:r>
              <a:rPr lang="cs-CZ" strike="sngStrike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trike="sngStrike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baseline="30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+ 	</a:t>
            </a:r>
            <a:r>
              <a:rPr lang="cs-CZ" strike="sngStrike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trike="sngStrike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cs-CZ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128 	  +	32	+	8	=	168	</a:t>
            </a:r>
          </a:p>
          <a:p>
            <a:pPr>
              <a:buNone/>
            </a:pPr>
            <a:endParaRPr lang="cs-CZ" strike="sngStrike" baseline="30000" dirty="0" smtClean="0"/>
          </a:p>
          <a:p>
            <a:pPr>
              <a:buNone/>
            </a:pPr>
            <a:endParaRPr lang="cs-CZ" strike="sngStrike" baseline="30000" dirty="0" smtClean="0"/>
          </a:p>
          <a:p>
            <a:pPr>
              <a:buNone/>
            </a:pPr>
            <a:endParaRPr lang="cs-CZ" strike="sngStrike" baseline="30000" dirty="0" smtClean="0"/>
          </a:p>
          <a:p>
            <a:pPr>
              <a:buNone/>
            </a:pPr>
            <a:endParaRPr lang="cs-CZ" strike="sngStrike" baseline="30000" dirty="0" smtClean="0"/>
          </a:p>
          <a:p>
            <a:pPr>
              <a:buNone/>
            </a:pPr>
            <a:endParaRPr lang="cs-CZ" strike="sngStrike" baseline="30000" dirty="0" smtClean="0"/>
          </a:p>
          <a:p>
            <a:pPr>
              <a:buNone/>
            </a:pPr>
            <a:endParaRPr lang="cs-CZ" strike="sngStrike" dirty="0" smtClean="0"/>
          </a:p>
          <a:p>
            <a:pPr>
              <a:buNone/>
            </a:pPr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971600" y="3140968"/>
          <a:ext cx="6137652" cy="564640"/>
        </p:xfrm>
        <a:graphic>
          <a:graphicData uri="http://schemas.openxmlformats.org/drawingml/2006/table">
            <a:tbl>
              <a:tblPr/>
              <a:tblGrid>
                <a:gridCol w="613632"/>
                <a:gridCol w="613632"/>
                <a:gridCol w="613632"/>
                <a:gridCol w="613632"/>
                <a:gridCol w="613632"/>
                <a:gridCol w="613632"/>
                <a:gridCol w="613632"/>
                <a:gridCol w="613632"/>
                <a:gridCol w="614298"/>
                <a:gridCol w="614298"/>
              </a:tblGrid>
              <a:tr h="282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latin typeface="Calibri"/>
                          <a:ea typeface="Calibri"/>
                          <a:cs typeface="Times New Roman"/>
                        </a:rPr>
                        <a:t>512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latin typeface="Calibri"/>
                          <a:ea typeface="Calibri"/>
                          <a:cs typeface="Times New Roman"/>
                        </a:rPr>
                        <a:t>256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latin typeface="Calibri"/>
                          <a:ea typeface="Calibri"/>
                          <a:cs typeface="Times New Roman"/>
                        </a:rPr>
                        <a:t>128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latin typeface="Calibri"/>
                          <a:ea typeface="Calibri"/>
                          <a:cs typeface="Times New Roman"/>
                        </a:rPr>
                        <a:t>64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latin typeface="Calibri"/>
                          <a:ea typeface="Calibri"/>
                          <a:cs typeface="Times New Roman"/>
                        </a:rPr>
                        <a:t>32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Desítková soustava</a:t>
            </a:r>
            <a:endParaRPr lang="cs-CZ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sz="half" idx="2"/>
          </p:nvPr>
        </p:nvGraphicFramePr>
        <p:xfrm>
          <a:off x="827584" y="2924944"/>
          <a:ext cx="6840760" cy="2943312"/>
        </p:xfrm>
        <a:graphic>
          <a:graphicData uri="http://schemas.openxmlformats.org/drawingml/2006/table">
            <a:tbl>
              <a:tblPr/>
              <a:tblGrid>
                <a:gridCol w="1710190"/>
                <a:gridCol w="1710190"/>
                <a:gridCol w="1710190"/>
                <a:gridCol w="1710190"/>
              </a:tblGrid>
              <a:tr h="481392">
                <a:tc>
                  <a:txBody>
                    <a:bodyPr/>
                    <a:lstStyle/>
                    <a:p>
                      <a:pPr algn="ctr"/>
                      <a:r>
                        <a:rPr lang="cs-CZ" sz="1500" dirty="0"/>
                        <a:t>Hodnota</a:t>
                      </a:r>
                    </a:p>
                  </a:txBody>
                  <a:tcPr marL="75565" marR="75565" marT="37782" marB="3778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 dirty="0"/>
                        <a:t>Název v krátké soustavě</a:t>
                      </a:r>
                    </a:p>
                  </a:txBody>
                  <a:tcPr marL="75565" marR="75565" marT="37782" marB="3778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/>
                        <a:t>Název v dlouhé soustavě</a:t>
                      </a:r>
                    </a:p>
                  </a:txBody>
                  <a:tcPr marL="75565" marR="75565" marT="37782" marB="3778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500"/>
                        <a:t>Předpona</a:t>
                      </a:r>
                    </a:p>
                  </a:txBody>
                  <a:tcPr marL="75565" marR="75565" marT="37782" marB="3778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97837">
                <a:tc>
                  <a:txBody>
                    <a:bodyPr/>
                    <a:lstStyle/>
                    <a:p>
                      <a:r>
                        <a:rPr lang="cs-CZ" sz="1400" dirty="0"/>
                        <a:t>10</a:t>
                      </a:r>
                      <a:r>
                        <a:rPr lang="cs-CZ" sz="1400" baseline="30000" dirty="0"/>
                        <a:t>-12</a:t>
                      </a:r>
                      <a:endParaRPr lang="cs-CZ" sz="1400" dirty="0"/>
                    </a:p>
                  </a:txBody>
                  <a:tcPr marL="75565" marR="75565" marT="37782" marB="3778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triliontiny</a:t>
                      </a:r>
                    </a:p>
                  </a:txBody>
                  <a:tcPr marL="75565" marR="75565" marT="37782" marB="3778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biliontiny</a:t>
                      </a:r>
                    </a:p>
                  </a:txBody>
                  <a:tcPr marL="75565" marR="75565" marT="37782" marB="3778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piko</a:t>
                      </a:r>
                    </a:p>
                  </a:txBody>
                  <a:tcPr marL="75565" marR="75565" marT="37782" marB="3778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7837">
                <a:tc>
                  <a:txBody>
                    <a:bodyPr/>
                    <a:lstStyle/>
                    <a:p>
                      <a:r>
                        <a:rPr lang="cs-CZ" sz="1400" dirty="0"/>
                        <a:t>10</a:t>
                      </a:r>
                      <a:r>
                        <a:rPr lang="cs-CZ" sz="1400" baseline="30000" dirty="0"/>
                        <a:t>-9</a:t>
                      </a:r>
                      <a:endParaRPr lang="cs-CZ" sz="1400" dirty="0"/>
                    </a:p>
                  </a:txBody>
                  <a:tcPr marL="75565" marR="75565" marT="37782" marB="3778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biliontiny</a:t>
                      </a:r>
                    </a:p>
                  </a:txBody>
                  <a:tcPr marL="75565" marR="75565" marT="37782" marB="3778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miliardtiny</a:t>
                      </a:r>
                    </a:p>
                  </a:txBody>
                  <a:tcPr marL="75565" marR="75565" marT="37782" marB="3778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nano</a:t>
                      </a:r>
                    </a:p>
                  </a:txBody>
                  <a:tcPr marL="75565" marR="75565" marT="37782" marB="3778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7837">
                <a:tc>
                  <a:txBody>
                    <a:bodyPr/>
                    <a:lstStyle/>
                    <a:p>
                      <a:r>
                        <a:rPr lang="cs-CZ" sz="1400" dirty="0"/>
                        <a:t>10</a:t>
                      </a:r>
                      <a:r>
                        <a:rPr lang="cs-CZ" sz="1400" baseline="30000" dirty="0"/>
                        <a:t>-6</a:t>
                      </a:r>
                      <a:endParaRPr lang="cs-CZ" sz="1400" dirty="0"/>
                    </a:p>
                  </a:txBody>
                  <a:tcPr marL="75565" marR="75565" marT="37782" marB="3778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miliontiny</a:t>
                      </a:r>
                    </a:p>
                  </a:txBody>
                  <a:tcPr marL="75565" marR="75565" marT="37782" marB="3778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miliontiny</a:t>
                      </a:r>
                    </a:p>
                  </a:txBody>
                  <a:tcPr marL="75565" marR="75565" marT="37782" marB="3778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 err="1"/>
                        <a:t>mikro</a:t>
                      </a:r>
                      <a:endParaRPr lang="cs-CZ" sz="1400" dirty="0"/>
                    </a:p>
                  </a:txBody>
                  <a:tcPr marL="75565" marR="75565" marT="37782" marB="3778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7837">
                <a:tc>
                  <a:txBody>
                    <a:bodyPr/>
                    <a:lstStyle/>
                    <a:p>
                      <a:r>
                        <a:rPr lang="cs-CZ" sz="1400" dirty="0"/>
                        <a:t>10</a:t>
                      </a:r>
                      <a:r>
                        <a:rPr lang="cs-CZ" sz="1400" baseline="30000" dirty="0"/>
                        <a:t>-3</a:t>
                      </a:r>
                      <a:endParaRPr lang="cs-CZ" sz="1400" dirty="0"/>
                    </a:p>
                  </a:txBody>
                  <a:tcPr marL="75565" marR="75565" marT="37782" marB="3778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tisíciny</a:t>
                      </a:r>
                    </a:p>
                  </a:txBody>
                  <a:tcPr marL="75565" marR="75565" marT="37782" marB="3778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tisíciny</a:t>
                      </a:r>
                    </a:p>
                  </a:txBody>
                  <a:tcPr marL="75565" marR="75565" marT="37782" marB="3778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 err="1"/>
                        <a:t>mili</a:t>
                      </a:r>
                      <a:endParaRPr lang="cs-CZ" sz="1400" dirty="0"/>
                    </a:p>
                  </a:txBody>
                  <a:tcPr marL="75565" marR="75565" marT="37782" marB="3778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1708">
                <a:tc>
                  <a:txBody>
                    <a:bodyPr/>
                    <a:lstStyle/>
                    <a:p>
                      <a:r>
                        <a:rPr lang="cs-CZ" sz="1400"/>
                        <a:t>10</a:t>
                      </a:r>
                      <a:r>
                        <a:rPr lang="cs-CZ" sz="1400" baseline="30000"/>
                        <a:t>3</a:t>
                      </a:r>
                      <a:endParaRPr lang="cs-CZ" sz="1400"/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tisíce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tisíce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kilo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7837">
                <a:tc>
                  <a:txBody>
                    <a:bodyPr/>
                    <a:lstStyle/>
                    <a:p>
                      <a:r>
                        <a:rPr lang="cs-CZ" sz="1400"/>
                        <a:t>10</a:t>
                      </a:r>
                      <a:r>
                        <a:rPr lang="cs-CZ" sz="1400" baseline="30000"/>
                        <a:t>6</a:t>
                      </a:r>
                      <a:endParaRPr lang="cs-CZ" sz="1400"/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miliony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miliony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mega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7837">
                <a:tc>
                  <a:txBody>
                    <a:bodyPr/>
                    <a:lstStyle/>
                    <a:p>
                      <a:r>
                        <a:rPr lang="cs-CZ" sz="1400"/>
                        <a:t>10</a:t>
                      </a:r>
                      <a:r>
                        <a:rPr lang="cs-CZ" sz="1400" baseline="30000"/>
                        <a:t>9</a:t>
                      </a:r>
                      <a:endParaRPr lang="cs-CZ" sz="1400"/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biliony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miliardy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giga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1708">
                <a:tc>
                  <a:txBody>
                    <a:bodyPr/>
                    <a:lstStyle/>
                    <a:p>
                      <a:r>
                        <a:rPr lang="cs-CZ" sz="1400"/>
                        <a:t>10</a:t>
                      </a:r>
                      <a:r>
                        <a:rPr lang="cs-CZ" sz="1400" baseline="30000"/>
                        <a:t>12</a:t>
                      </a:r>
                      <a:endParaRPr lang="cs-CZ" sz="1400"/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triliony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biliony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 err="1"/>
                        <a:t>tera</a:t>
                      </a:r>
                      <a:endParaRPr lang="cs-CZ" sz="1400" dirty="0"/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" name="Obdélník 8"/>
          <p:cNvSpPr/>
          <p:nvPr/>
        </p:nvSpPr>
        <p:spPr>
          <a:xfrm>
            <a:off x="611560" y="1340768"/>
            <a:ext cx="8064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- nejběžnější, p</a:t>
            </a:r>
            <a:r>
              <a:rPr lang="en-US" dirty="0" err="1" smtClean="0"/>
              <a:t>ro</a:t>
            </a:r>
            <a:r>
              <a:rPr lang="en-US" dirty="0" smtClean="0"/>
              <a:t> </a:t>
            </a:r>
            <a:r>
              <a:rPr lang="en-US" dirty="0" err="1" smtClean="0"/>
              <a:t>zápis</a:t>
            </a:r>
            <a:r>
              <a:rPr lang="en-US" dirty="0" smtClean="0"/>
              <a:t> </a:t>
            </a:r>
            <a:r>
              <a:rPr lang="en-US" dirty="0" err="1" smtClean="0"/>
              <a:t>čísel</a:t>
            </a:r>
            <a:r>
              <a:rPr lang="en-US" dirty="0" smtClean="0"/>
              <a:t> </a:t>
            </a:r>
            <a:r>
              <a:rPr lang="en-US" dirty="0" err="1" smtClean="0"/>
              <a:t>používá</a:t>
            </a:r>
            <a:r>
              <a:rPr lang="en-US" dirty="0" smtClean="0"/>
              <a:t> </a:t>
            </a:r>
            <a:r>
              <a:rPr lang="en-US" dirty="0" err="1" smtClean="0"/>
              <a:t>symboly</a:t>
            </a:r>
            <a:r>
              <a:rPr lang="en-US" dirty="0" smtClean="0"/>
              <a:t> 0,1,2,3,4,5,6,7,8,9.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Princip jakým jsou tvořena jména velkých čísel :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Šestnáctková - hexadecimální soustava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19256" cy="4533900"/>
          </a:xfrm>
        </p:spPr>
        <p:txBody>
          <a:bodyPr>
            <a:normAutofit lnSpcReduction="10000"/>
          </a:bodyPr>
          <a:lstStyle/>
          <a:p>
            <a:r>
              <a:rPr lang="cs-CZ" sz="2000" dirty="0" smtClean="0"/>
              <a:t>Zápis pomocí číslic '0', '1', '2', '3', '4', '5', '6', '7', '8' a '9' a písmen 'A', 'B', 'C', 'D', 'E' a 'F', přičemž písmena 'A'–'F' reprezentují cifry s hodnotou 10–15)</a:t>
            </a:r>
          </a:p>
          <a:p>
            <a:endParaRPr lang="cs-CZ" sz="2000" dirty="0" smtClean="0"/>
          </a:p>
          <a:p>
            <a:r>
              <a:rPr lang="cs-CZ" sz="2000" dirty="0" smtClean="0"/>
              <a:t>Převod čísla 13D2</a:t>
            </a:r>
          </a:p>
          <a:p>
            <a:pPr>
              <a:buNone/>
            </a:pPr>
            <a:r>
              <a:rPr lang="cs-CZ" sz="2000" dirty="0" smtClean="0"/>
              <a:t>	2 x 16</a:t>
            </a:r>
            <a:r>
              <a:rPr lang="cs-CZ" sz="2000" baseline="30000" dirty="0" smtClean="0"/>
              <a:t>0</a:t>
            </a:r>
            <a:r>
              <a:rPr lang="cs-CZ" sz="2000" dirty="0" smtClean="0"/>
              <a:t> + 13 x 16</a:t>
            </a:r>
            <a:r>
              <a:rPr lang="cs-CZ" sz="2000" baseline="30000" dirty="0" smtClean="0"/>
              <a:t>1</a:t>
            </a:r>
            <a:r>
              <a:rPr lang="cs-CZ" sz="2000" dirty="0" smtClean="0"/>
              <a:t> + 3 x 16</a:t>
            </a:r>
            <a:r>
              <a:rPr lang="cs-CZ" sz="2000" baseline="30000" dirty="0" smtClean="0"/>
              <a:t>2</a:t>
            </a:r>
            <a:r>
              <a:rPr lang="cs-CZ" sz="2000" dirty="0" smtClean="0"/>
              <a:t> + 1 x 16</a:t>
            </a:r>
            <a:r>
              <a:rPr lang="cs-CZ" sz="2000" baseline="30000" dirty="0" smtClean="0"/>
              <a:t>3</a:t>
            </a:r>
            <a:r>
              <a:rPr lang="cs-CZ" sz="2000" dirty="0" smtClean="0"/>
              <a:t> = 5074</a:t>
            </a:r>
          </a:p>
          <a:p>
            <a:r>
              <a:rPr lang="cs-CZ" sz="2000" dirty="0" smtClean="0"/>
              <a:t>Pro opačný převod dělíme 16 a zbytky nám pak dají konečné číslo:</a:t>
            </a:r>
          </a:p>
          <a:p>
            <a:pPr>
              <a:buNone/>
            </a:pPr>
            <a:r>
              <a:rPr lang="cs-CZ" sz="2000" dirty="0" smtClean="0"/>
              <a:t>5074:16 = 317    zb.2</a:t>
            </a:r>
          </a:p>
          <a:p>
            <a:pPr>
              <a:buNone/>
            </a:pPr>
            <a:r>
              <a:rPr lang="cs-CZ" sz="2000" dirty="0" smtClean="0"/>
              <a:t>317:16 = 19      zb.13 (D)</a:t>
            </a:r>
          </a:p>
          <a:p>
            <a:pPr>
              <a:buNone/>
            </a:pPr>
            <a:r>
              <a:rPr lang="cs-CZ" sz="2000" dirty="0" smtClean="0"/>
              <a:t>19:16 = 1          zb.3</a:t>
            </a:r>
          </a:p>
          <a:p>
            <a:pPr>
              <a:buNone/>
            </a:pPr>
            <a:r>
              <a:rPr lang="cs-CZ" sz="2000" dirty="0" smtClean="0"/>
              <a:t>1:16 = 0             zb.1</a:t>
            </a:r>
          </a:p>
          <a:p>
            <a:pPr>
              <a:buNone/>
            </a:pPr>
            <a:r>
              <a:rPr lang="cs-CZ" sz="2000" dirty="0" smtClean="0"/>
              <a:t>	</a:t>
            </a:r>
          </a:p>
          <a:p>
            <a:pPr>
              <a:buNone/>
            </a:pPr>
            <a:r>
              <a:rPr lang="cs-CZ" sz="2000" dirty="0" smtClean="0"/>
              <a:t>Číslo utvořené ze zbytků a čtené zespoda nám dá v šestnáctkové soustavě číslo 13D2.</a:t>
            </a:r>
          </a:p>
          <a:p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881840"/>
          </a:xfrm>
        </p:spPr>
        <p:txBody>
          <a:bodyPr/>
          <a:lstStyle/>
          <a:p>
            <a:r>
              <a:rPr lang="cs-CZ" dirty="0" smtClean="0"/>
              <a:t>Zdroje:</a:t>
            </a:r>
          </a:p>
          <a:p>
            <a:pPr lvl="1"/>
            <a:r>
              <a:rPr lang="cs-CZ" dirty="0" smtClean="0">
                <a:hlinkClick r:id="rId2"/>
              </a:rPr>
              <a:t>www.</a:t>
            </a:r>
            <a:r>
              <a:rPr lang="cs-CZ" dirty="0" err="1" smtClean="0">
                <a:hlinkClick r:id="rId2"/>
              </a:rPr>
              <a:t>wikipedia.org</a:t>
            </a:r>
            <a:endParaRPr lang="cs-CZ" dirty="0" smtClean="0"/>
          </a:p>
          <a:p>
            <a:pPr lvl="1"/>
            <a:r>
              <a:rPr lang="cs-CZ" dirty="0" smtClean="0">
                <a:hlinkClick r:id="rId3"/>
              </a:rPr>
              <a:t>www.</a:t>
            </a:r>
            <a:r>
              <a:rPr lang="cs-CZ" dirty="0" err="1" smtClean="0">
                <a:hlinkClick r:id="rId3"/>
              </a:rPr>
              <a:t>jardaz.cz</a:t>
            </a:r>
            <a:endParaRPr lang="cs-CZ" dirty="0" smtClean="0"/>
          </a:p>
          <a:p>
            <a:pPr lvl="1"/>
            <a:r>
              <a:rPr lang="cs-CZ" dirty="0" smtClean="0">
                <a:hlinkClick r:id="rId4"/>
              </a:rPr>
              <a:t>www.</a:t>
            </a:r>
            <a:r>
              <a:rPr lang="cs-CZ" dirty="0" err="1" smtClean="0">
                <a:hlinkClick r:id="rId4"/>
              </a:rPr>
              <a:t>google.cz</a:t>
            </a:r>
            <a:endParaRPr lang="cs-CZ" dirty="0" smtClean="0"/>
          </a:p>
          <a:p>
            <a:pPr lvl="1"/>
            <a:r>
              <a:rPr lang="cs-CZ" dirty="0" smtClean="0"/>
              <a:t>INFORMATIKA pro maturanty a zájemce o studium na vysokých školách (nakladatelství enigma) 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>
              <a:buNone/>
            </a:pPr>
            <a:endParaRPr lang="cs-CZ" dirty="0" smtClean="0"/>
          </a:p>
          <a:p>
            <a:pPr lvl="1">
              <a:buNone/>
            </a:pPr>
            <a:r>
              <a:rPr lang="cs-CZ" dirty="0" smtClean="0"/>
              <a:t>Vypracovali: 	Lucie Šebestová, VIII.A</a:t>
            </a:r>
          </a:p>
          <a:p>
            <a:pPr lvl="1">
              <a:buNone/>
            </a:pPr>
            <a:r>
              <a:rPr lang="cs-CZ" dirty="0" smtClean="0"/>
              <a:t>				Jan Poláček, VIII.A</a:t>
            </a:r>
          </a:p>
          <a:p>
            <a:pPr lvl="1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r>
              <a:rPr lang="cs-CZ" dirty="0" smtClean="0"/>
              <a:t>Základní počítačové komponenty: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464496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 počítačová skříň</a:t>
            </a:r>
          </a:p>
          <a:p>
            <a:pPr lvl="1"/>
            <a:r>
              <a:rPr lang="cs-CZ" dirty="0" smtClean="0"/>
              <a:t>základní deska</a:t>
            </a:r>
          </a:p>
          <a:p>
            <a:pPr lvl="2"/>
            <a:r>
              <a:rPr lang="cs-CZ" dirty="0" smtClean="0"/>
              <a:t>procesor</a:t>
            </a:r>
          </a:p>
          <a:p>
            <a:pPr lvl="2"/>
            <a:r>
              <a:rPr lang="cs-CZ" dirty="0" smtClean="0"/>
              <a:t>operační paměť</a:t>
            </a:r>
          </a:p>
          <a:p>
            <a:pPr lvl="2"/>
            <a:r>
              <a:rPr lang="cs-CZ" dirty="0" smtClean="0"/>
              <a:t>grafická karta</a:t>
            </a:r>
          </a:p>
          <a:p>
            <a:pPr lvl="2"/>
            <a:r>
              <a:rPr lang="cs-CZ" dirty="0" smtClean="0"/>
              <a:t>zvuková karta</a:t>
            </a:r>
          </a:p>
          <a:p>
            <a:pPr lvl="2"/>
            <a:r>
              <a:rPr lang="cs-CZ" dirty="0" smtClean="0"/>
              <a:t>síťová karta</a:t>
            </a:r>
          </a:p>
          <a:p>
            <a:pPr lvl="1"/>
            <a:r>
              <a:rPr lang="cs-CZ" dirty="0" smtClean="0"/>
              <a:t>pevný disk</a:t>
            </a:r>
          </a:p>
          <a:p>
            <a:pPr lvl="1"/>
            <a:r>
              <a:rPr lang="cs-CZ" dirty="0" smtClean="0"/>
              <a:t>optická mechanika</a:t>
            </a:r>
          </a:p>
          <a:p>
            <a:pPr lvl="1"/>
            <a:r>
              <a:rPr lang="cs-CZ" dirty="0" smtClean="0"/>
              <a:t>elektrický zdroj </a:t>
            </a:r>
          </a:p>
          <a:p>
            <a:r>
              <a:rPr lang="cs-CZ" dirty="0" smtClean="0"/>
              <a:t>    monitor</a:t>
            </a:r>
          </a:p>
          <a:p>
            <a:r>
              <a:rPr lang="cs-CZ" dirty="0" smtClean="0"/>
              <a:t>    počítačová klávesnice</a:t>
            </a:r>
          </a:p>
          <a:p>
            <a:r>
              <a:rPr lang="cs-CZ" dirty="0" smtClean="0"/>
              <a:t>    počítačová myš</a:t>
            </a:r>
          </a:p>
          <a:p>
            <a:r>
              <a:rPr lang="cs-CZ" dirty="0" smtClean="0"/>
              <a:t>    a další vstupní a výstupní zařízení (tiskárna, skener) 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700808"/>
            <a:ext cx="3857625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tx1"/>
                </a:solidFill>
              </a:rPr>
              <a:t>Počítačová skříň (</a:t>
            </a:r>
            <a:r>
              <a:rPr lang="cs-CZ" sz="3600" dirty="0" err="1" smtClean="0">
                <a:solidFill>
                  <a:schemeClr val="tx1"/>
                </a:solidFill>
              </a:rPr>
              <a:t>Computer</a:t>
            </a:r>
            <a:r>
              <a:rPr lang="cs-CZ" sz="3600" dirty="0" smtClean="0">
                <a:solidFill>
                  <a:schemeClr val="tx1"/>
                </a:solidFill>
              </a:rPr>
              <a:t> case) 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945736"/>
          </a:xfrm>
        </p:spPr>
        <p:txBody>
          <a:bodyPr/>
          <a:lstStyle/>
          <a:p>
            <a:r>
              <a:rPr lang="cs-CZ" dirty="0" smtClean="0"/>
              <a:t>Dva typy: </a:t>
            </a:r>
          </a:p>
          <a:p>
            <a:pPr lvl="1"/>
            <a:r>
              <a:rPr lang="cs-CZ" dirty="0" smtClean="0"/>
              <a:t>Desktop                               </a:t>
            </a:r>
            <a:r>
              <a:rPr lang="cs-CZ" dirty="0" err="1" smtClean="0"/>
              <a:t>Tower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skříň z plechu (nebo jiných materiálů)</a:t>
            </a:r>
          </a:p>
          <a:p>
            <a:r>
              <a:rPr lang="cs-CZ" dirty="0" smtClean="0"/>
              <a:t>slouží k mechanickému upevnění všech ostatních vnitřních dílů a částí počítače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844824"/>
            <a:ext cx="2328259" cy="209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700808"/>
            <a:ext cx="304397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accent2"/>
                </a:solidFill>
              </a:rPr>
              <a:t>Základní deska (Motherboard) </a:t>
            </a:r>
            <a:endParaRPr lang="cs-CZ" sz="3600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112568"/>
          </a:xfrm>
        </p:spPr>
        <p:txBody>
          <a:bodyPr>
            <a:normAutofit/>
          </a:bodyPr>
          <a:lstStyle/>
          <a:p>
            <a:r>
              <a:rPr lang="cs-CZ" dirty="0" smtClean="0"/>
              <a:t>je základním hardware většiny počítačů</a:t>
            </a:r>
          </a:p>
          <a:p>
            <a:r>
              <a:rPr lang="cs-CZ" dirty="0" smtClean="0"/>
              <a:t>obsahuje většinu elektronických částí počítače </a:t>
            </a:r>
          </a:p>
          <a:p>
            <a:r>
              <a:rPr lang="cs-CZ" dirty="0" smtClean="0"/>
              <a:t>propojuje jednotlivé součásti počítače do fungujícího celku a připojuje je k napájení</a:t>
            </a:r>
          </a:p>
          <a:p>
            <a:r>
              <a:rPr lang="cs-CZ" dirty="0" smtClean="0"/>
              <a:t>některé dnes integrované součásti se dříve zapojovaly zvlášť</a:t>
            </a:r>
          </a:p>
          <a:p>
            <a:r>
              <a:rPr lang="cs-CZ" dirty="0" smtClean="0"/>
              <a:t>obsahuje velké množství slotů a konektorů</a:t>
            </a:r>
          </a:p>
          <a:p>
            <a:r>
              <a:rPr lang="cs-CZ" dirty="0" smtClean="0"/>
              <a:t>řízení má na starosti integrovaný obvod </a:t>
            </a:r>
            <a:br>
              <a:rPr lang="cs-CZ" dirty="0" smtClean="0"/>
            </a:br>
            <a:r>
              <a:rPr lang="cs-CZ" dirty="0" smtClean="0"/>
              <a:t>(skupina integrovaných obvodů) – </a:t>
            </a:r>
            <a:r>
              <a:rPr lang="cs-CZ" dirty="0" err="1" smtClean="0"/>
              <a:t>čipset</a:t>
            </a:r>
            <a:r>
              <a:rPr lang="cs-CZ" dirty="0" smtClean="0"/>
              <a:t> (</a:t>
            </a:r>
            <a:r>
              <a:rPr lang="cs-CZ" dirty="0" err="1" smtClean="0"/>
              <a:t>chipset</a:t>
            </a:r>
            <a:r>
              <a:rPr lang="cs-CZ" dirty="0" smtClean="0"/>
              <a:t>) – rozhoduje, jaký procesor a operační paměť je možné k desce připojit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8316416" cy="5301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Přímá spojovací šipka 10"/>
          <p:cNvCxnSpPr/>
          <p:nvPr/>
        </p:nvCxnSpPr>
        <p:spPr>
          <a:xfrm flipV="1">
            <a:off x="1403648" y="4077072"/>
            <a:ext cx="1584176" cy="1728192"/>
          </a:xfrm>
          <a:prstGeom prst="straightConnector1">
            <a:avLst/>
          </a:prstGeom>
          <a:ln w="22225" cmpd="sng">
            <a:solidFill>
              <a:schemeClr val="tx1"/>
            </a:solidFill>
            <a:tailEnd type="arrow"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/>
          <p:nvPr/>
        </p:nvCxnSpPr>
        <p:spPr>
          <a:xfrm>
            <a:off x="1619672" y="1988840"/>
            <a:ext cx="720080" cy="136815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>
            <a:off x="4788024" y="1268760"/>
            <a:ext cx="1368152" cy="10801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/>
          <p:nvPr/>
        </p:nvCxnSpPr>
        <p:spPr>
          <a:xfrm>
            <a:off x="4572000" y="1268760"/>
            <a:ext cx="144016" cy="1080120"/>
          </a:xfrm>
          <a:prstGeom prst="straightConnector1">
            <a:avLst/>
          </a:prstGeom>
          <a:ln w="19050">
            <a:gradFill flip="none" rotWithShape="1">
              <a:gsLst>
                <a:gs pos="0">
                  <a:schemeClr val="tx1"/>
                </a:gs>
                <a:gs pos="50000">
                  <a:schemeClr val="bg2"/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 flipH="1" flipV="1">
            <a:off x="3635896" y="5877272"/>
            <a:ext cx="288032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>
            <a:stCxn id="20" idx="1"/>
          </p:cNvCxnSpPr>
          <p:nvPr/>
        </p:nvCxnSpPr>
        <p:spPr>
          <a:xfrm flipH="1" flipV="1">
            <a:off x="3275856" y="6093296"/>
            <a:ext cx="360040" cy="36004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bdélník 19"/>
          <p:cNvSpPr/>
          <p:nvPr/>
        </p:nvSpPr>
        <p:spPr>
          <a:xfrm>
            <a:off x="3635896" y="6165304"/>
            <a:ext cx="187220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PS2 porty pro myš a klávesnici</a:t>
            </a:r>
            <a:endParaRPr lang="cs-CZ" dirty="0"/>
          </a:p>
        </p:txBody>
      </p:sp>
      <p:sp>
        <p:nvSpPr>
          <p:cNvPr id="15" name="Obdélník 14"/>
          <p:cNvSpPr/>
          <p:nvPr/>
        </p:nvSpPr>
        <p:spPr>
          <a:xfrm>
            <a:off x="3491880" y="692696"/>
            <a:ext cx="14401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další sloty (PCI,AGP…)</a:t>
            </a:r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467544" y="1412776"/>
            <a:ext cx="180020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sloty pro operační paměť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395536" y="5805264"/>
            <a:ext cx="158417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patice procesor</a:t>
            </a:r>
            <a:endParaRPr lang="cs-CZ" dirty="0"/>
          </a:p>
        </p:txBody>
      </p:sp>
      <p:cxnSp>
        <p:nvCxnSpPr>
          <p:cNvPr id="28" name="Přímá spojovací šipka 27"/>
          <p:cNvCxnSpPr/>
          <p:nvPr/>
        </p:nvCxnSpPr>
        <p:spPr>
          <a:xfrm flipH="1">
            <a:off x="6156176" y="4365104"/>
            <a:ext cx="1080120" cy="2160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ovací šipka 30"/>
          <p:cNvCxnSpPr/>
          <p:nvPr/>
        </p:nvCxnSpPr>
        <p:spPr>
          <a:xfrm flipH="1" flipV="1">
            <a:off x="5004048" y="5229200"/>
            <a:ext cx="720080" cy="2160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délník 25"/>
          <p:cNvSpPr/>
          <p:nvPr/>
        </p:nvSpPr>
        <p:spPr>
          <a:xfrm>
            <a:off x="7236296" y="4221088"/>
            <a:ext cx="122413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audio konektory</a:t>
            </a:r>
            <a:endParaRPr lang="cs-CZ" dirty="0"/>
          </a:p>
        </p:txBody>
      </p:sp>
      <p:sp>
        <p:nvSpPr>
          <p:cNvPr id="29" name="Obdélník 28"/>
          <p:cNvSpPr/>
          <p:nvPr/>
        </p:nvSpPr>
        <p:spPr>
          <a:xfrm>
            <a:off x="5724128" y="5301208"/>
            <a:ext cx="115212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USB porty</a:t>
            </a:r>
            <a:endParaRPr lang="cs-CZ" dirty="0"/>
          </a:p>
        </p:txBody>
      </p:sp>
      <p:sp>
        <p:nvSpPr>
          <p:cNvPr id="33" name="TextovéPole 32"/>
          <p:cNvSpPr txBox="1"/>
          <p:nvPr/>
        </p:nvSpPr>
        <p:spPr>
          <a:xfrm>
            <a:off x="8244408" y="5805264"/>
            <a:ext cx="720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 smtClean="0"/>
              <a:t>…</a:t>
            </a:r>
            <a:endParaRPr lang="cs-CZ" sz="5400" dirty="0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accent1"/>
                </a:solidFill>
              </a:rPr>
              <a:t>Procesor (CPU–</a:t>
            </a:r>
            <a:r>
              <a:rPr lang="cs-CZ" sz="3600" dirty="0" err="1" smtClean="0">
                <a:solidFill>
                  <a:schemeClr val="accent1"/>
                </a:solidFill>
              </a:rPr>
              <a:t>Central</a:t>
            </a:r>
            <a:r>
              <a:rPr lang="cs-CZ" sz="3600" dirty="0" smtClean="0">
                <a:solidFill>
                  <a:schemeClr val="accent1"/>
                </a:solidFill>
              </a:rPr>
              <a:t> </a:t>
            </a:r>
            <a:r>
              <a:rPr lang="cs-CZ" sz="3600" dirty="0" err="1" smtClean="0">
                <a:solidFill>
                  <a:schemeClr val="accent1"/>
                </a:solidFill>
              </a:rPr>
              <a:t>Processing</a:t>
            </a:r>
            <a:r>
              <a:rPr lang="cs-CZ" sz="3600" dirty="0" smtClean="0">
                <a:solidFill>
                  <a:schemeClr val="accent1"/>
                </a:solidFill>
              </a:rPr>
              <a:t> Unit)</a:t>
            </a:r>
            <a:endParaRPr lang="cs-CZ" sz="3600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6176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zařízení určené na zpracování a vykonávání instrukcí </a:t>
            </a:r>
          </a:p>
          <a:p>
            <a:r>
              <a:rPr lang="cs-CZ" dirty="0" smtClean="0"/>
              <a:t>vydává příkazy jednotlivým zařízením a řídí je na základě instrukcí programu – některé instrukce zpracovává sám nebo využívá komponenty (OP, disky…)</a:t>
            </a:r>
          </a:p>
          <a:p>
            <a:r>
              <a:rPr lang="cs-CZ" dirty="0" smtClean="0"/>
              <a:t>současnost – mikroprocesory (křemíková  </a:t>
            </a:r>
            <a:br>
              <a:rPr lang="cs-CZ" dirty="0" smtClean="0"/>
            </a:br>
            <a:r>
              <a:rPr lang="cs-CZ" dirty="0" smtClean="0"/>
              <a:t>                        destička, milióny tranzistorů) </a:t>
            </a:r>
            <a:br>
              <a:rPr lang="cs-CZ" dirty="0" smtClean="0"/>
            </a:br>
            <a:r>
              <a:rPr lang="cs-CZ" dirty="0" smtClean="0"/>
              <a:t>   – firmy: Intel, AMD</a:t>
            </a:r>
          </a:p>
          <a:p>
            <a:r>
              <a:rPr lang="cs-CZ" dirty="0" smtClean="0"/>
              <a:t>vysoké teploty – chladič</a:t>
            </a:r>
          </a:p>
          <a:p>
            <a:r>
              <a:rPr lang="cs-CZ" dirty="0" smtClean="0"/>
              <a:t>patice procesoru (</a:t>
            </a:r>
            <a:r>
              <a:rPr lang="cs-CZ" dirty="0" err="1" smtClean="0"/>
              <a:t>socket</a:t>
            </a:r>
            <a:r>
              <a:rPr lang="cs-CZ" dirty="0" smtClean="0"/>
              <a:t>) </a:t>
            </a:r>
            <a:br>
              <a:rPr lang="cs-CZ" dirty="0" smtClean="0"/>
            </a:br>
            <a:r>
              <a:rPr lang="cs-CZ" dirty="0" smtClean="0"/>
              <a:t> – konektor na základní desce</a:t>
            </a:r>
            <a:br>
              <a:rPr lang="cs-CZ" dirty="0" smtClean="0"/>
            </a:br>
            <a:r>
              <a:rPr lang="cs-CZ" dirty="0" smtClean="0"/>
              <a:t>     určený k připojení procesoru </a:t>
            </a:r>
            <a:endParaRPr lang="cs-CZ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581128"/>
            <a:ext cx="2883656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Operační paměť (RWD-RAM)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57704"/>
          </a:xfrm>
        </p:spPr>
        <p:txBody>
          <a:bodyPr/>
          <a:lstStyle/>
          <a:p>
            <a:r>
              <a:rPr lang="cs-CZ" dirty="0" smtClean="0"/>
              <a:t>nestálá vnitřní elektronická paměť </a:t>
            </a:r>
          </a:p>
          <a:p>
            <a:r>
              <a:rPr lang="cs-CZ" dirty="0" smtClean="0"/>
              <a:t>dočasné uložení zpracovávaných dat, na kterých se právě pracuje</a:t>
            </a:r>
          </a:p>
          <a:p>
            <a:r>
              <a:rPr lang="cs-CZ" dirty="0" smtClean="0"/>
              <a:t>rychlejší přístup než vnější paměť (harddisk)</a:t>
            </a:r>
          </a:p>
          <a:p>
            <a:r>
              <a:rPr lang="cs-CZ" dirty="0" smtClean="0"/>
              <a:t>po vypnutí nebo restartu počítače ztrácí svůj obsah </a:t>
            </a:r>
          </a:p>
          <a:p>
            <a:r>
              <a:rPr lang="cs-CZ" dirty="0" smtClean="0"/>
              <a:t>umožňuje čtení i zápis</a:t>
            </a:r>
          </a:p>
          <a:p>
            <a:r>
              <a:rPr lang="cs-CZ" dirty="0" smtClean="0"/>
              <a:t>existuje také paměť ROM, </a:t>
            </a:r>
            <a:br>
              <a:rPr lang="cs-CZ" dirty="0" smtClean="0"/>
            </a:br>
            <a:r>
              <a:rPr lang="cs-CZ" dirty="0" smtClean="0"/>
              <a:t>která je umožňuje pouze čtení, </a:t>
            </a:r>
            <a:br>
              <a:rPr lang="cs-CZ" dirty="0" smtClean="0"/>
            </a:br>
            <a:r>
              <a:rPr lang="cs-CZ" dirty="0" smtClean="0"/>
              <a:t>ne zápis</a:t>
            </a:r>
          </a:p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6376" y="4359784"/>
            <a:ext cx="3387624" cy="2093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istický">
  <a:themeElements>
    <a:clrScheme name="Urbanistický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istic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743</TotalTime>
  <Words>1071</Words>
  <Application>Microsoft Office PowerPoint</Application>
  <PresentationFormat>Předvádění na obrazovce (4:3)</PresentationFormat>
  <Paragraphs>321</Paragraphs>
  <Slides>33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4" baseType="lpstr">
      <vt:lpstr>Urbanistický</vt:lpstr>
      <vt:lpstr>Počítač, jeho komponenty a periferní zařízení</vt:lpstr>
      <vt:lpstr>Počítač</vt:lpstr>
      <vt:lpstr>HARDWARE</vt:lpstr>
      <vt:lpstr>Základní počítačové komponenty:</vt:lpstr>
      <vt:lpstr>Počítačová skříň (Computer case) </vt:lpstr>
      <vt:lpstr>Základní deska (Motherboard) </vt:lpstr>
      <vt:lpstr>Snímek 7</vt:lpstr>
      <vt:lpstr>Procesor (CPU–Central Processing Unit)</vt:lpstr>
      <vt:lpstr>Operační paměť (RWD-RAM)</vt:lpstr>
      <vt:lpstr>Grafická karta</vt:lpstr>
      <vt:lpstr>Pevný disk (HDD=Hard Disk Drive)</vt:lpstr>
      <vt:lpstr>Optická mechanika</vt:lpstr>
      <vt:lpstr>Elektrický zdroj  (PSU - Power Supply Unit) </vt:lpstr>
      <vt:lpstr>Monitor</vt:lpstr>
      <vt:lpstr>Některé nezmíněné základní pojmy</vt:lpstr>
      <vt:lpstr>Některé nezmíněné základní pojmy</vt:lpstr>
      <vt:lpstr>Některé nezmíněné základní pojmy</vt:lpstr>
      <vt:lpstr>Snímek 18</vt:lpstr>
      <vt:lpstr>Základní pojmy</vt:lpstr>
      <vt:lpstr>Periferní zařízení</vt:lpstr>
      <vt:lpstr>Snímek 21</vt:lpstr>
      <vt:lpstr>Snímek 22</vt:lpstr>
      <vt:lpstr>TISKÁRNA</vt:lpstr>
      <vt:lpstr>Snímek 24</vt:lpstr>
      <vt:lpstr>Propojení PC s digitálními zařízeními</vt:lpstr>
      <vt:lpstr>Von Neumannova koncepce počítače </vt:lpstr>
      <vt:lpstr>Číselné soustavy</vt:lpstr>
      <vt:lpstr>Dvojková (1,0) – binární soustava </vt:lpstr>
      <vt:lpstr>Snímek 29</vt:lpstr>
      <vt:lpstr>Zpětná kontrola:</vt:lpstr>
      <vt:lpstr>Desítková soustava</vt:lpstr>
      <vt:lpstr>Šestnáctková - hexadecimální soustava</vt:lpstr>
      <vt:lpstr>Snímek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Počítač, jeho komponenty a periferní zařízení</dc:title>
  <dc:creator>Lucka</dc:creator>
  <cp:lastModifiedBy>zavadil</cp:lastModifiedBy>
  <cp:revision>75</cp:revision>
  <dcterms:created xsi:type="dcterms:W3CDTF">2012-02-18T14:01:22Z</dcterms:created>
  <dcterms:modified xsi:type="dcterms:W3CDTF">2012-02-20T09:49:42Z</dcterms:modified>
</cp:coreProperties>
</file>