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83" r:id="rId3"/>
    <p:sldId id="282" r:id="rId4"/>
    <p:sldId id="257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81" r:id="rId16"/>
    <p:sldId id="284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Styl Tmavá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Tmavý styl 1 – zvýraznění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Styl Tmavá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 autoAdjust="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41CFA-B87C-446E-BD4A-7221D36EB7B4}" type="datetimeFigureOut">
              <a:rPr lang="cs-CZ" smtClean="0"/>
              <a:pPr/>
              <a:t>15.4.2012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2D028-4571-47F2-8B15-5C7754CF960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3171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2D028-4571-47F2-8B15-5C7754CF9600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5EE5-C7F9-46D2-9E50-4EE8D221C353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25/28</a:t>
            </a: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AC9B-7D98-4B40-A321-6853F30D5E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16EA-69A3-4520-B13E-141294AA2365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25/28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AC9B-7D98-4B40-A321-6853F30D5E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E6F6-6369-4754-8D41-ACC32FAA9D83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25/28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AC9B-7D98-4B40-A321-6853F30D5E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35292-889B-47A5-99CD-0B5B0CF83FF4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25/28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AC9B-7D98-4B40-A321-6853F30D5E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61DB6-98BF-46AB-AEE4-6E90E4E8A6B3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25/28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AC9B-7D98-4B40-A321-6853F30D5E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3A543-E06A-4E15-AFC5-9DDC7018F9D3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25/28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AC9B-7D98-4B40-A321-6853F30D5E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DEBA-1A0C-42B1-937F-6D45E2C76491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25/28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AC9B-7D98-4B40-A321-6853F30D5E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0F76-E49F-4159-9776-E13F80864793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45AC9B-7D98-4B40-A321-6853F30D5EB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25/28</a:t>
            </a: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1F70D-5F9F-4842-87F9-9123D6D2BDEC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25/28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AC9B-7D98-4B40-A321-6853F30D5E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FE39-3F37-4ED5-9D19-71E036671045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25/28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845AC9B-7D98-4B40-A321-6853F30D5E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A24F0E3-09F0-489E-86F7-7B352F20B261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25/28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AC9B-7D98-4B40-A321-6853F30D5E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DC4D3EC-704B-47F9-A860-A889325B3A45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cs-CZ" smtClean="0"/>
              <a:t>25/28</a:t>
            </a: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845AC9B-7D98-4B40-A321-6853F30D5EB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Tvorba WWW Stránek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Radek Štěpán, VIII.A</a:t>
            </a:r>
            <a:endParaRPr lang="cs-CZ" sz="28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  <a:p>
            <a:r>
              <a:rPr lang="cs-CZ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Referát </a:t>
            </a:r>
            <a:r>
              <a:rPr lang="cs-CZ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č. </a:t>
            </a:r>
            <a:r>
              <a:rPr lang="cs-CZ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22</a:t>
            </a:r>
            <a:endParaRPr lang="cs-CZ" sz="2800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AC9B-7D98-4B40-A321-6853F30D5EBD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cs-CZ" sz="31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Příklady HTML tagů: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7467600" cy="5832648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cs-CZ" sz="4000" b="1" dirty="0" smtClean="0">
                <a:solidFill>
                  <a:srgbClr val="FFC000"/>
                </a:solidFill>
              </a:rPr>
              <a:t>&lt;HTML&gt;&lt;/HTML&gt;			 značka HTML dokumentu</a:t>
            </a:r>
          </a:p>
          <a:p>
            <a:pPr>
              <a:buNone/>
            </a:pPr>
            <a:r>
              <a:rPr lang="cs-CZ" sz="4000" b="1" dirty="0" smtClean="0">
                <a:solidFill>
                  <a:srgbClr val="FFC000"/>
                </a:solidFill>
              </a:rPr>
              <a:t>&lt;HEAD&gt;&lt;/HEAD&gt;		 	záhlaví HTML dokumentu</a:t>
            </a:r>
          </a:p>
          <a:p>
            <a:pPr>
              <a:buNone/>
            </a:pPr>
            <a:r>
              <a:rPr lang="cs-CZ" sz="4000" b="1" dirty="0" smtClean="0">
                <a:solidFill>
                  <a:srgbClr val="FFC000"/>
                </a:solidFill>
              </a:rPr>
              <a:t>&lt;TITLE&gt;&lt;/TITLE&gt;			titulek dokumentu</a:t>
            </a:r>
          </a:p>
          <a:p>
            <a:pPr>
              <a:buNone/>
            </a:pPr>
            <a:r>
              <a:rPr lang="cs-CZ" sz="4000" b="1" dirty="0" smtClean="0">
                <a:solidFill>
                  <a:srgbClr val="FFC000"/>
                </a:solidFill>
              </a:rPr>
              <a:t>&lt;BODY&gt;&lt;/BODY&gt;			tělo HTML dokumentu</a:t>
            </a:r>
          </a:p>
          <a:p>
            <a:pPr>
              <a:buNone/>
            </a:pPr>
            <a:r>
              <a:rPr lang="cs-CZ" sz="4000" b="1" dirty="0" smtClean="0">
                <a:solidFill>
                  <a:srgbClr val="FFC000"/>
                </a:solidFill>
              </a:rPr>
              <a:t>&lt;BODY BACKGROUND="</a:t>
            </a:r>
            <a:r>
              <a:rPr lang="cs-CZ" sz="4000" b="1" dirty="0" err="1" smtClean="0">
                <a:solidFill>
                  <a:srgbClr val="FFC000"/>
                </a:solidFill>
              </a:rPr>
              <a:t>url</a:t>
            </a:r>
            <a:r>
              <a:rPr lang="cs-CZ" sz="4000" b="1" dirty="0" smtClean="0">
                <a:solidFill>
                  <a:srgbClr val="FFC000"/>
                </a:solidFill>
              </a:rPr>
              <a:t>"&gt;	obrázek na pozadí</a:t>
            </a:r>
          </a:p>
          <a:p>
            <a:pPr>
              <a:buNone/>
            </a:pPr>
            <a:r>
              <a:rPr lang="cs-CZ" sz="4000" b="1" dirty="0" smtClean="0">
                <a:solidFill>
                  <a:srgbClr val="FFC000"/>
                </a:solidFill>
              </a:rPr>
              <a:t>&lt;BODY BGCOLOR="#</a:t>
            </a:r>
            <a:r>
              <a:rPr lang="cs-CZ" sz="4000" b="1" dirty="0" err="1" smtClean="0">
                <a:solidFill>
                  <a:srgbClr val="FFC000"/>
                </a:solidFill>
              </a:rPr>
              <a:t>xxxxxx</a:t>
            </a:r>
            <a:r>
              <a:rPr lang="cs-CZ" sz="4000" b="1" dirty="0" smtClean="0">
                <a:solidFill>
                  <a:srgbClr val="FFC000"/>
                </a:solidFill>
              </a:rPr>
              <a:t>"&gt;	barva pozadí stránky (#000000) </a:t>
            </a:r>
          </a:p>
          <a:p>
            <a:pPr>
              <a:buNone/>
            </a:pPr>
            <a:r>
              <a:rPr lang="cs-CZ" sz="4000" b="1" dirty="0" smtClean="0">
                <a:solidFill>
                  <a:srgbClr val="FFC000"/>
                </a:solidFill>
              </a:rPr>
              <a:t>&lt;BODY TEXT="#</a:t>
            </a:r>
            <a:r>
              <a:rPr lang="cs-CZ" sz="4000" b="1" dirty="0" err="1" smtClean="0">
                <a:solidFill>
                  <a:srgbClr val="FFC000"/>
                </a:solidFill>
              </a:rPr>
              <a:t>xxxxxx</a:t>
            </a:r>
            <a:r>
              <a:rPr lang="cs-CZ" sz="4000" b="1" dirty="0" smtClean="0">
                <a:solidFill>
                  <a:srgbClr val="FFC000"/>
                </a:solidFill>
              </a:rPr>
              <a:t>"&gt;		barva textu</a:t>
            </a:r>
          </a:p>
          <a:p>
            <a:pPr>
              <a:buNone/>
            </a:pPr>
            <a:r>
              <a:rPr lang="cs-CZ" sz="4000" b="1" dirty="0" smtClean="0">
                <a:solidFill>
                  <a:srgbClr val="FFC000"/>
                </a:solidFill>
              </a:rPr>
              <a:t>&lt;H&gt;&lt;/H&gt;				hlavička (1 až 6)</a:t>
            </a:r>
          </a:p>
          <a:p>
            <a:pPr>
              <a:buNone/>
            </a:pPr>
            <a:r>
              <a:rPr lang="cs-CZ" sz="4000" b="1" dirty="0" smtClean="0">
                <a:solidFill>
                  <a:srgbClr val="FFC000"/>
                </a:solidFill>
              </a:rPr>
              <a:t>&lt;B&gt;&lt;/B&gt;				tučný text </a:t>
            </a:r>
          </a:p>
          <a:p>
            <a:pPr>
              <a:buNone/>
            </a:pPr>
            <a:r>
              <a:rPr lang="cs-CZ" sz="4000" b="1" dirty="0" smtClean="0">
                <a:solidFill>
                  <a:srgbClr val="FFC000"/>
                </a:solidFill>
              </a:rPr>
              <a:t>&lt;I&gt;&lt;/I&gt;				kurzíva </a:t>
            </a:r>
          </a:p>
          <a:p>
            <a:pPr>
              <a:buNone/>
            </a:pPr>
            <a:r>
              <a:rPr lang="cs-CZ" sz="4000" b="1" dirty="0" smtClean="0">
                <a:solidFill>
                  <a:srgbClr val="FFC000"/>
                </a:solidFill>
              </a:rPr>
              <a:t>&lt;U&gt;&lt;/U&gt;				podtržený text </a:t>
            </a:r>
          </a:p>
          <a:p>
            <a:pPr>
              <a:buNone/>
            </a:pPr>
            <a:r>
              <a:rPr lang="cs-CZ" sz="4000" b="1" dirty="0" smtClean="0">
                <a:solidFill>
                  <a:srgbClr val="FFC000"/>
                </a:solidFill>
              </a:rPr>
              <a:t>&lt;FONT COLOR="#</a:t>
            </a:r>
            <a:r>
              <a:rPr lang="cs-CZ" sz="4000" b="1" dirty="0" err="1" smtClean="0">
                <a:solidFill>
                  <a:srgbClr val="FFC000"/>
                </a:solidFill>
              </a:rPr>
              <a:t>xxxxxx</a:t>
            </a:r>
            <a:r>
              <a:rPr lang="cs-CZ" sz="4000" b="1" dirty="0" smtClean="0">
                <a:solidFill>
                  <a:srgbClr val="FFC000"/>
                </a:solidFill>
              </a:rPr>
              <a:t>"&gt;		barva písma</a:t>
            </a:r>
          </a:p>
          <a:p>
            <a:pPr>
              <a:buNone/>
            </a:pPr>
            <a:r>
              <a:rPr lang="cs-CZ" sz="4000" b="1" dirty="0" smtClean="0">
                <a:solidFill>
                  <a:srgbClr val="FFC000"/>
                </a:solidFill>
              </a:rPr>
              <a:t>&lt;A HREF="</a:t>
            </a:r>
            <a:r>
              <a:rPr lang="cs-CZ" sz="4000" b="1" dirty="0" err="1" smtClean="0">
                <a:solidFill>
                  <a:srgbClr val="FFC000"/>
                </a:solidFill>
              </a:rPr>
              <a:t>url</a:t>
            </a:r>
            <a:r>
              <a:rPr lang="cs-CZ" sz="4000" b="1" dirty="0" smtClean="0">
                <a:solidFill>
                  <a:srgbClr val="FFC000"/>
                </a:solidFill>
              </a:rPr>
              <a:t>"&gt;&lt;/A&gt;		odkaz na </a:t>
            </a:r>
            <a:r>
              <a:rPr lang="cs-CZ" sz="4000" b="1" dirty="0" err="1" smtClean="0">
                <a:solidFill>
                  <a:srgbClr val="FFC000"/>
                </a:solidFill>
              </a:rPr>
              <a:t>url</a:t>
            </a:r>
            <a:r>
              <a:rPr lang="cs-CZ" sz="4000" b="1" dirty="0" smtClean="0">
                <a:solidFill>
                  <a:srgbClr val="FFC000"/>
                </a:solidFill>
              </a:rPr>
              <a:t> </a:t>
            </a:r>
          </a:p>
          <a:p>
            <a:pPr>
              <a:buNone/>
            </a:pPr>
            <a:r>
              <a:rPr lang="cs-CZ" sz="4000" b="1" dirty="0" smtClean="0">
                <a:solidFill>
                  <a:srgbClr val="FFC000"/>
                </a:solidFill>
              </a:rPr>
              <a:t>&lt;IMG SRC="</a:t>
            </a:r>
            <a:r>
              <a:rPr lang="cs-CZ" sz="4000" b="1" dirty="0" err="1" smtClean="0">
                <a:solidFill>
                  <a:srgbClr val="FFC000"/>
                </a:solidFill>
              </a:rPr>
              <a:t>url</a:t>
            </a:r>
            <a:r>
              <a:rPr lang="cs-CZ" sz="4000" b="1" dirty="0" smtClean="0">
                <a:solidFill>
                  <a:srgbClr val="FFC000"/>
                </a:solidFill>
              </a:rPr>
              <a:t>"&gt;			zobrazí obrázek </a:t>
            </a:r>
          </a:p>
          <a:p>
            <a:pPr>
              <a:buNone/>
            </a:pPr>
            <a:r>
              <a:rPr lang="cs-CZ" sz="4000" b="1" dirty="0" smtClean="0">
                <a:solidFill>
                  <a:srgbClr val="FFC000"/>
                </a:solidFill>
              </a:rPr>
              <a:t>&lt;IMG SRC="</a:t>
            </a:r>
            <a:r>
              <a:rPr lang="cs-CZ" sz="4000" b="1" dirty="0" err="1" smtClean="0">
                <a:solidFill>
                  <a:srgbClr val="FFC000"/>
                </a:solidFill>
              </a:rPr>
              <a:t>url</a:t>
            </a:r>
            <a:r>
              <a:rPr lang="cs-CZ" sz="4000" b="1" dirty="0" smtClean="0">
                <a:solidFill>
                  <a:srgbClr val="FFC000"/>
                </a:solidFill>
              </a:rPr>
              <a:t>" ALT="text"&gt;	popisný text</a:t>
            </a:r>
          </a:p>
          <a:p>
            <a:pPr>
              <a:buNone/>
            </a:pPr>
            <a:r>
              <a:rPr lang="cs-CZ" sz="4000" b="1" dirty="0" smtClean="0">
                <a:solidFill>
                  <a:srgbClr val="FFC000"/>
                </a:solidFill>
              </a:rPr>
              <a:t>&lt;INPUT TYPE=HIDDEN&gt;		skryté pole </a:t>
            </a:r>
          </a:p>
          <a:p>
            <a:pPr>
              <a:buNone/>
            </a:pPr>
            <a:r>
              <a:rPr lang="cs-CZ" sz="4000" b="1" dirty="0" smtClean="0">
                <a:solidFill>
                  <a:srgbClr val="FFC000"/>
                </a:solidFill>
              </a:rPr>
              <a:t>&lt;INPUT NAME="název_pole"&gt;	jméno pole formuláře </a:t>
            </a:r>
          </a:p>
          <a:p>
            <a:pPr>
              <a:buNone/>
            </a:pPr>
            <a:r>
              <a:rPr lang="cs-CZ" sz="4000" b="1" dirty="0" smtClean="0">
                <a:solidFill>
                  <a:srgbClr val="FFC000"/>
                </a:solidFill>
              </a:rPr>
              <a:t>&lt;INPUT CHECKED&gt;		zaškrtávací políčko 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 			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AC9B-7D98-4B40-A321-6853F30D5EBD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1143000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D) CSS (Cascading Style Sheets)</a:t>
            </a:r>
            <a:endParaRPr lang="cs-CZ" sz="2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7467600" cy="5400600"/>
          </a:xfrm>
        </p:spPr>
        <p:txBody>
          <a:bodyPr>
            <a:noAutofit/>
          </a:bodyPr>
          <a:lstStyle/>
          <a:p>
            <a:r>
              <a:rPr lang="cs-CZ" sz="1900" dirty="0" smtClean="0"/>
              <a:t>Jazyk HTML byl původně navržen pro prezentaci informací. Pomocí tagů šlo snadno vyznačit jednotlivé logické části dokumentu. Minimální důraz byl přitom kladen na přesnou definici výsledného vzhledu dokumentu. S vývojem Internetu rostly i požadavky na lepší kontrolu nad grafickým vzhledem. Byly přidávány nové tagy a další atributy tagů určené pro lepší ovládání vzhledu a formátování dokumentu. Tento postup měl však své nevýhody. V HTML dokumentech se začal čím dál tím více místo struktury obsahu vyznačovat spíše grafický vzhled. Další nevýhodou byla nízká flexibilita a velká pracnost tohoto systému. Pro každý element dokumentu se totiž musí formátování nastavovat jednotlivě. </a:t>
            </a:r>
          </a:p>
          <a:p>
            <a:r>
              <a:rPr lang="cs-CZ" sz="1900" dirty="0" smtClean="0"/>
              <a:t>Požadavky na oddělení struktury dokumentu od jeho vzhledu vedly ke vzniku rozšíření základního HTML o možnost </a:t>
            </a:r>
            <a:r>
              <a:rPr lang="cs-CZ" sz="1900" b="1" dirty="0" smtClean="0"/>
              <a:t>definování vzhledu jednotlivých elementů</a:t>
            </a:r>
            <a:r>
              <a:rPr lang="cs-CZ" sz="1900" dirty="0" smtClean="0"/>
              <a:t>. Kaskádové styly (CSS) umožňují jednoduše definovat druh písma, způsob zarovnání, barvu a další vlastnosti, které se pak použijí jednotně v celém dokumentu. </a:t>
            </a:r>
            <a:endParaRPr lang="cs-CZ" sz="19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AC9B-7D98-4B40-A321-6853F30D5EBD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CSS (Cascading Style Sheets)</a:t>
            </a:r>
            <a:endParaRPr lang="cs-CZ" sz="2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900" dirty="0" smtClean="0"/>
              <a:t>Samotný dokument obsahuje pouze informace o jeho struktuře a grafický vzhled je definován stylem. Toto rozšíření přináší usnadnění při návrhu a správě webu, neboť jeden styl může být společný pro několik stránek, které tak získají jednotný vzhled. Jeho změnu pak můžeme snadno realizovat pouhou změnou stylu. Také může být v jednom dokumentu použito více stylů, které se navzájem doplňují. Jejich jedinou nevýhodou je, že nejsou implementovány ve starších verzích prohlížečů a i novější verze ne vždy podporují všechny uvedené vlastnosti jednotlivých elementů.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AC9B-7D98-4B40-A321-6853F30D5EBD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Styl můžeme do HTML kódu začlenit třemi způsoby:</a:t>
            </a:r>
            <a:endParaRPr lang="cs-CZ" sz="2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1900" dirty="0" smtClean="0"/>
              <a:t>Jako součást každého HTML tagu:</a:t>
            </a:r>
          </a:p>
          <a:p>
            <a:pPr>
              <a:buNone/>
            </a:pPr>
            <a:r>
              <a:rPr lang="cs-CZ" sz="1900" dirty="0" smtClean="0"/>
              <a:t>			</a:t>
            </a:r>
            <a:r>
              <a:rPr lang="cs-CZ" sz="1900" b="1" dirty="0" smtClean="0">
                <a:solidFill>
                  <a:srgbClr val="FFC000"/>
                </a:solidFill>
              </a:rPr>
              <a:t>&lt;PRVEK style="..."&gt; </a:t>
            </a:r>
          </a:p>
          <a:p>
            <a:pPr lvl="0"/>
            <a:endParaRPr lang="cs-CZ" sz="1900" dirty="0" smtClean="0"/>
          </a:p>
          <a:p>
            <a:pPr lvl="0"/>
            <a:r>
              <a:rPr lang="cs-CZ" sz="1900" dirty="0" smtClean="0"/>
              <a:t>Definicí stylů v záhlaví dokumentu uvnitř tagu &lt;STYLE&gt;:</a:t>
            </a:r>
          </a:p>
          <a:p>
            <a:pPr>
              <a:buNone/>
            </a:pPr>
            <a:r>
              <a:rPr lang="cs-CZ" sz="1900" dirty="0" smtClean="0"/>
              <a:t>		</a:t>
            </a:r>
            <a:r>
              <a:rPr lang="cs-CZ" sz="1900" b="1" dirty="0" smtClean="0">
                <a:solidFill>
                  <a:srgbClr val="FFC000"/>
                </a:solidFill>
              </a:rPr>
              <a:t>&lt;STYLE type="text/</a:t>
            </a:r>
            <a:r>
              <a:rPr lang="cs-CZ" sz="1900" b="1" dirty="0" err="1" smtClean="0">
                <a:solidFill>
                  <a:srgbClr val="FFC000"/>
                </a:solidFill>
              </a:rPr>
              <a:t>css</a:t>
            </a:r>
            <a:r>
              <a:rPr lang="cs-CZ" sz="1900" b="1" dirty="0" smtClean="0">
                <a:solidFill>
                  <a:srgbClr val="FFC000"/>
                </a:solidFill>
              </a:rPr>
              <a:t>"&gt; ... &lt;/STYLE&gt;</a:t>
            </a:r>
          </a:p>
          <a:p>
            <a:pPr lvl="0"/>
            <a:endParaRPr lang="cs-CZ" sz="1900" dirty="0" smtClean="0"/>
          </a:p>
          <a:p>
            <a:pPr lvl="0"/>
            <a:r>
              <a:rPr lang="cs-CZ" sz="1900" dirty="0" smtClean="0"/>
              <a:t>Použitím definice stylů uložené v samostatném souboru s příponou .</a:t>
            </a:r>
            <a:r>
              <a:rPr lang="cs-CZ" sz="1900" dirty="0" err="1" smtClean="0"/>
              <a:t>css</a:t>
            </a:r>
            <a:r>
              <a:rPr lang="cs-CZ" sz="1900" dirty="0" smtClean="0"/>
              <a:t>. Vložení této externí definice stylů je v HTML kódu realizováno prostřednictvím tagu &lt;LINK&gt;:</a:t>
            </a:r>
          </a:p>
          <a:p>
            <a:pPr>
              <a:buNone/>
            </a:pPr>
            <a:r>
              <a:rPr lang="cs-CZ" sz="1900" dirty="0" smtClean="0"/>
              <a:t>		</a:t>
            </a:r>
            <a:r>
              <a:rPr lang="cs-CZ" sz="1900" b="1" dirty="0" smtClean="0">
                <a:solidFill>
                  <a:srgbClr val="FFC000"/>
                </a:solidFill>
              </a:rPr>
              <a:t>&lt;LINK </a:t>
            </a:r>
            <a:r>
              <a:rPr lang="cs-CZ" sz="1900" b="1" dirty="0" err="1" smtClean="0">
                <a:solidFill>
                  <a:srgbClr val="FFC000"/>
                </a:solidFill>
              </a:rPr>
              <a:t>rel</a:t>
            </a:r>
            <a:r>
              <a:rPr lang="cs-CZ" sz="1900" b="1" dirty="0" smtClean="0">
                <a:solidFill>
                  <a:srgbClr val="FFC000"/>
                </a:solidFill>
              </a:rPr>
              <a:t>="</a:t>
            </a:r>
            <a:r>
              <a:rPr lang="cs-CZ" sz="1900" b="1" dirty="0" err="1" smtClean="0">
                <a:solidFill>
                  <a:srgbClr val="FFC000"/>
                </a:solidFill>
              </a:rPr>
              <a:t>StyleSheet</a:t>
            </a:r>
            <a:r>
              <a:rPr lang="cs-CZ" sz="1900" b="1" dirty="0" smtClean="0">
                <a:solidFill>
                  <a:srgbClr val="FFC000"/>
                </a:solidFill>
              </a:rPr>
              <a:t>" </a:t>
            </a:r>
            <a:r>
              <a:rPr lang="cs-CZ" sz="1900" b="1" dirty="0" err="1" smtClean="0">
                <a:solidFill>
                  <a:srgbClr val="FFC000"/>
                </a:solidFill>
              </a:rPr>
              <a:t>href</a:t>
            </a:r>
            <a:r>
              <a:rPr lang="cs-CZ" sz="1900" b="1" dirty="0" smtClean="0">
                <a:solidFill>
                  <a:srgbClr val="FFC000"/>
                </a:solidFill>
              </a:rPr>
              <a:t>="název_souboru.CSS" 			type="text/</a:t>
            </a:r>
            <a:r>
              <a:rPr lang="cs-CZ" sz="1900" b="1" dirty="0" err="1" smtClean="0">
                <a:solidFill>
                  <a:srgbClr val="FFC000"/>
                </a:solidFill>
              </a:rPr>
              <a:t>css</a:t>
            </a:r>
            <a:r>
              <a:rPr lang="cs-CZ" sz="1900" b="1" dirty="0" smtClean="0">
                <a:solidFill>
                  <a:srgbClr val="FFC000"/>
                </a:solidFill>
              </a:rPr>
              <a:t>"&gt;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AC9B-7D98-4B40-A321-6853F30D5EBD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60648"/>
            <a:ext cx="7467600" cy="5976664"/>
          </a:xfrm>
        </p:spPr>
        <p:txBody>
          <a:bodyPr>
            <a:normAutofit/>
          </a:bodyPr>
          <a:lstStyle/>
          <a:p>
            <a:r>
              <a:rPr lang="cs-CZ" sz="2000" dirty="0" smtClean="0"/>
              <a:t>Základem deklarace stylů jsou pravidla tvaru:</a:t>
            </a:r>
          </a:p>
          <a:p>
            <a:pPr>
              <a:buNone/>
            </a:pPr>
            <a:r>
              <a:rPr lang="cs-CZ" sz="2000" dirty="0" smtClean="0"/>
              <a:t>				</a:t>
            </a:r>
            <a:r>
              <a:rPr lang="cs-CZ" sz="2000" dirty="0" smtClean="0">
                <a:solidFill>
                  <a:srgbClr val="FFC000"/>
                </a:solidFill>
              </a:rPr>
              <a:t>selektor { deklarace }</a:t>
            </a:r>
          </a:p>
          <a:p>
            <a:endParaRPr lang="cs-CZ" sz="2000" dirty="0" smtClean="0"/>
          </a:p>
          <a:p>
            <a:r>
              <a:rPr lang="cs-CZ" sz="2000" dirty="0" smtClean="0"/>
              <a:t>Kde selektor je libovolný HTML prvek a deklarace je dvojice:</a:t>
            </a:r>
          </a:p>
          <a:p>
            <a:pPr>
              <a:buNone/>
            </a:pPr>
            <a:r>
              <a:rPr lang="cs-CZ" sz="2000" dirty="0" smtClean="0"/>
              <a:t>				</a:t>
            </a:r>
            <a:r>
              <a:rPr lang="cs-CZ" sz="2000" dirty="0" smtClean="0">
                <a:solidFill>
                  <a:srgbClr val="FFC000"/>
                </a:solidFill>
              </a:rPr>
              <a:t>vlastnost:hodnota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	</a:t>
            </a:r>
          </a:p>
          <a:p>
            <a:pPr>
              <a:buNone/>
            </a:pPr>
            <a:r>
              <a:rPr lang="cs-CZ" sz="2000" dirty="0" smtClean="0"/>
              <a:t>	Pokud je na stránce několik stylů, mají vyšší váhu později uvedené styly. Chceme-li některou deklaraci učinit důležitější uvedeme za ní klíčové slovo </a:t>
            </a:r>
            <a:r>
              <a:rPr lang="cs-CZ" sz="2000" b="1" dirty="0" smtClean="0">
                <a:solidFill>
                  <a:srgbClr val="FFC000"/>
                </a:solidFill>
              </a:rPr>
              <a:t>!important</a:t>
            </a:r>
            <a:r>
              <a:rPr lang="cs-CZ" sz="2000" dirty="0" smtClean="0"/>
              <a:t>. 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AC9B-7D98-4B40-A321-6853F30D5EBD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E) </a:t>
            </a:r>
            <a:r>
              <a:rPr lang="cs-CZ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Programy pro tvorbu www stránek</a:t>
            </a:r>
            <a:endParaRPr lang="cs-CZ" sz="2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Nejčastěji se pro tvorbu webových stránek používá tzv. HTML editor (program pro editaci HTML kódu). V dnešní době existuje velké množství těchto programů, od jednoduchých zdarma distribuovaných amatérských programů až po komplexní profesionální editory podporující nejnovější technologie v hodnotě několik tisíc korun.</a:t>
            </a:r>
          </a:p>
          <a:p>
            <a:r>
              <a:rPr lang="cs-CZ" sz="2000" dirty="0" smtClean="0"/>
              <a:t>Na Internetu je možno si stáhnout velké množství kvalitních poloprofesionálních editorů, některé dokonce v češtině, které jsou šířeny zdarma nebo jako shareware za malý licenční poplatek (např. FirstPage, AceHTML nebo český EasyPad).</a:t>
            </a:r>
            <a:endParaRPr lang="cs-CZ" sz="20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AC9B-7D98-4B40-A321-6853F30D5EBD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F) </a:t>
            </a:r>
            <a:r>
              <a:rPr lang="cs-CZ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Umístění stránek na internetu</a:t>
            </a:r>
            <a:endParaRPr lang="cs-CZ" sz="2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900" dirty="0" smtClean="0"/>
              <a:t>Pro umístění stránek na internet je potřeba udělat hlavní 2 věci:</a:t>
            </a:r>
          </a:p>
          <a:p>
            <a:r>
              <a:rPr lang="cs-CZ" sz="1900" dirty="0" smtClean="0"/>
              <a:t>Zaregistrovat vhodnou doménu, aby Váš web měl adresu, na které se bude zobrazovat. Nejčastěji používané koncovky jsou CZ, EU, INFO, NET, COM, ORG, NAME. Jejich ceny jsou v rozsahu od </a:t>
            </a:r>
            <a:r>
              <a:rPr lang="cs-CZ" sz="19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100,– </a:t>
            </a:r>
            <a:r>
              <a:rPr lang="cs-CZ" sz="19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Kč.</a:t>
            </a:r>
          </a:p>
          <a:p>
            <a:r>
              <a:rPr lang="cs-CZ" sz="1900" dirty="0" smtClean="0"/>
              <a:t>Objednat spolehlivý webhosting, neboli prostor „na internetu”, kde bude web </a:t>
            </a:r>
            <a:r>
              <a:rPr lang="cs-CZ" sz="1900" dirty="0" smtClean="0"/>
              <a:t>umístěn</a:t>
            </a:r>
            <a:r>
              <a:rPr lang="cs-CZ" sz="1900" dirty="0" smtClean="0"/>
              <a:t>. </a:t>
            </a:r>
            <a:r>
              <a:rPr lang="cs-CZ" sz="1900" dirty="0" smtClean="0"/>
              <a:t>Ceny za kvalitní </a:t>
            </a:r>
            <a:r>
              <a:rPr lang="cs-CZ" sz="1900" dirty="0" err="1" smtClean="0"/>
              <a:t>hosting</a:t>
            </a:r>
            <a:r>
              <a:rPr lang="cs-CZ" sz="1900" dirty="0" smtClean="0"/>
              <a:t> na jednoduchou prezentaci (statické stránky, fotogalerie ) </a:t>
            </a:r>
            <a:r>
              <a:rPr lang="cs-CZ" sz="1900" dirty="0" smtClean="0"/>
              <a:t>se pohybují do </a:t>
            </a:r>
            <a:r>
              <a:rPr lang="cs-CZ" sz="19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500 korun ročně</a:t>
            </a:r>
            <a:r>
              <a:rPr lang="cs-CZ" sz="1900" dirty="0" smtClean="0"/>
              <a:t>, opravdový komfort a mimořádné služby navíc lze pak pořídit okolo </a:t>
            </a:r>
            <a:r>
              <a:rPr lang="cs-CZ" sz="19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1200 korun ročně</a:t>
            </a:r>
            <a:r>
              <a:rPr lang="cs-CZ" sz="19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cs-CZ" sz="1900" b="1" dirty="0" smtClean="0"/>
              <a:t>Existují také free </a:t>
            </a:r>
            <a:r>
              <a:rPr lang="cs-CZ" sz="1900" b="1" dirty="0" err="1" smtClean="0"/>
              <a:t>webhostingy</a:t>
            </a:r>
            <a:r>
              <a:rPr lang="cs-CZ" sz="1900" b="1" dirty="0" smtClean="0"/>
              <a:t>, kde je možné získat zdarma malé úložiště a zaregistrovat si doménu 3. řádu. </a:t>
            </a:r>
            <a:r>
              <a:rPr lang="cs-CZ" sz="1900" b="1" dirty="0" smtClean="0"/>
              <a:t>To je ale většinou podmíněno umístěním reklamy na tyto stránky</a:t>
            </a:r>
            <a:endParaRPr lang="cs-CZ" sz="1900" b="1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AC9B-7D98-4B40-A321-6853F30D5EBD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Osnova</a:t>
            </a:r>
            <a:endParaRPr lang="cs-CZ" sz="2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9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A) </a:t>
            </a:r>
            <a:r>
              <a:rPr lang="cs-CZ" sz="1900" dirty="0" smtClean="0"/>
              <a:t>Standardy pro tvorbu </a:t>
            </a:r>
            <a:r>
              <a:rPr lang="cs-CZ" sz="1900" dirty="0" smtClean="0"/>
              <a:t>webových stránek</a:t>
            </a:r>
            <a:endParaRPr lang="cs-CZ" sz="1900" dirty="0" smtClean="0"/>
          </a:p>
          <a:p>
            <a:r>
              <a:rPr lang="cs-CZ" sz="19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B) </a:t>
            </a:r>
            <a:r>
              <a:rPr lang="cs-CZ" sz="1900" dirty="0" smtClean="0"/>
              <a:t>Základní pravidla pro vytváření internetových stránek</a:t>
            </a:r>
          </a:p>
          <a:p>
            <a:r>
              <a:rPr lang="cs-CZ" sz="19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C) </a:t>
            </a:r>
            <a:r>
              <a:rPr lang="cs-CZ" sz="1900" dirty="0" smtClean="0"/>
              <a:t>HTML</a:t>
            </a:r>
          </a:p>
          <a:p>
            <a:r>
              <a:rPr lang="cs-CZ" sz="19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D) </a:t>
            </a:r>
            <a:r>
              <a:rPr lang="cs-CZ" sz="1900" dirty="0" smtClean="0"/>
              <a:t>CSS</a:t>
            </a:r>
          </a:p>
          <a:p>
            <a:r>
              <a:rPr lang="cs-CZ" sz="19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E) </a:t>
            </a:r>
            <a:r>
              <a:rPr lang="cs-CZ" sz="1900" dirty="0" smtClean="0"/>
              <a:t>Software pro tvorbu www stránek</a:t>
            </a:r>
          </a:p>
          <a:p>
            <a:r>
              <a:rPr lang="cs-CZ" sz="19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F) </a:t>
            </a:r>
            <a:r>
              <a:rPr lang="cs-CZ" sz="1900" dirty="0" smtClean="0"/>
              <a:t>Umístění stránek na internetu</a:t>
            </a:r>
            <a:endParaRPr lang="cs-CZ" sz="19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AC9B-7D98-4B40-A321-6853F30D5EBD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A) Standardy a zásady</a:t>
            </a:r>
            <a:endParaRPr lang="cs-CZ" sz="2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900" dirty="0" smtClean="0"/>
              <a:t>Při tvorbě webových stránek se dodržují tyto standardy a zásady:</a:t>
            </a:r>
          </a:p>
          <a:p>
            <a:r>
              <a:rPr lang="cs-CZ" sz="19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1. Validita</a:t>
            </a:r>
            <a:r>
              <a:rPr lang="cs-CZ" sz="19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1900" dirty="0" smtClean="0"/>
              <a:t>- </a:t>
            </a:r>
            <a:r>
              <a:rPr lang="cs-CZ" sz="1900" dirty="0" err="1" smtClean="0"/>
              <a:t>Validita</a:t>
            </a:r>
            <a:r>
              <a:rPr lang="cs-CZ" sz="1900" dirty="0" smtClean="0"/>
              <a:t> znamená obecně platnost. Validní webovou stránku lze interpretovat jako stránku korektní, neobsahující chyby.</a:t>
            </a:r>
          </a:p>
          <a:p>
            <a:r>
              <a:rPr lang="cs-CZ" sz="19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2. Přístupnost </a:t>
            </a:r>
            <a:r>
              <a:rPr lang="cs-CZ" sz="1900" dirty="0" smtClean="0"/>
              <a:t>-Přístupný web lze charakterizovat jako web dostupný na každém typu zobrazovacích zařízení.</a:t>
            </a:r>
          </a:p>
          <a:p>
            <a:r>
              <a:rPr lang="cs-CZ" sz="19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3. Použitelnost </a:t>
            </a:r>
            <a:r>
              <a:rPr lang="cs-CZ" sz="1900" dirty="0" smtClean="0"/>
              <a:t>-Použitelnost internetových stránek určuje, jak snadno se na nich uživatelé orientují a jak snadno pochopí jejich uspořádání a ovládání.</a:t>
            </a:r>
            <a:endParaRPr lang="cs-CZ" sz="19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AC9B-7D98-4B40-A321-6853F30D5EBD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B) Základní pravidla pro návrh www stránek</a:t>
            </a:r>
            <a:endParaRPr lang="cs-CZ" sz="2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1900" dirty="0" smtClean="0"/>
              <a:t>Měli byste mít jasno jaké informace bude váš web obsahovat.</a:t>
            </a:r>
          </a:p>
          <a:p>
            <a:pPr lvl="0"/>
            <a:r>
              <a:rPr lang="cs-CZ" sz="1900" dirty="0" smtClean="0"/>
              <a:t>Návštěvník vaší stránky musí mít možnost návratu z jakékoli stránky na titulní.</a:t>
            </a:r>
          </a:p>
          <a:p>
            <a:pPr lvl="0"/>
            <a:r>
              <a:rPr lang="cs-CZ" sz="1900" dirty="0" smtClean="0"/>
              <a:t>Dbejte na to, aby vaše stránky měly jednotný vzhled.</a:t>
            </a:r>
          </a:p>
          <a:p>
            <a:pPr lvl="0"/>
            <a:r>
              <a:rPr lang="cs-CZ" sz="1900" dirty="0" smtClean="0"/>
              <a:t>Používejte standardní fonty (Arial, Verdana, Courier, Courier New, Helvetica, Times).</a:t>
            </a:r>
          </a:p>
          <a:p>
            <a:pPr lvl="0"/>
            <a:r>
              <a:rPr lang="cs-CZ" sz="1900" dirty="0" smtClean="0"/>
              <a:t>Nezapomeňte na autorský zákon , použijte vlastní grafiku a texty.</a:t>
            </a:r>
          </a:p>
          <a:p>
            <a:pPr lvl="0"/>
            <a:r>
              <a:rPr lang="cs-CZ" sz="1900" dirty="0" smtClean="0"/>
              <a:t>Zálohujte si stránky pro případ selhání serveru a ztráty dat.</a:t>
            </a:r>
          </a:p>
          <a:p>
            <a:pPr lvl="0"/>
            <a:r>
              <a:rPr lang="cs-CZ" sz="1900" dirty="0" smtClean="0"/>
              <a:t>Rozvrhněte si adresářovou strukturu pro přehlednost – každý větší celek by měl mít svůj adresář, grafika a informace by měly být umístěny v odlišných adresářích.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AC9B-7D98-4B40-A321-6853F30D5EBD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C) HTML (</a:t>
            </a:r>
            <a:r>
              <a:rPr lang="cs-CZ" sz="31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HyperText</a:t>
            </a:r>
            <a:r>
              <a:rPr lang="cs-CZ" sz="31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Markup Language)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900" dirty="0" smtClean="0"/>
              <a:t>Základní znalostí </a:t>
            </a:r>
            <a:r>
              <a:rPr lang="cs-CZ" sz="1900" dirty="0" smtClean="0"/>
              <a:t>pro </a:t>
            </a:r>
            <a:r>
              <a:rPr lang="cs-CZ" sz="1900" dirty="0" smtClean="0"/>
              <a:t>vytváření webových stránek </a:t>
            </a:r>
            <a:r>
              <a:rPr lang="cs-CZ" sz="1900" dirty="0" smtClean="0"/>
              <a:t>je jazyk HTML. Je to typ jednoduchého značkovacího jazyka (markup language) použitelného na různých platformách, který slouží pro popis obsahu stránky. Stejně jako celý internet se i HTML vyvíjí velice rychle a má v každém roce několik doplnění a obvykle alespoň jednu podstatnou novou verzi. HTML řídí konsorcium W3C, která jako jediný vrcholový orgán specifikuje a oficiálně vydává nové verze jazyka HTML. V současné době je poslední oficiální specifikací jazyka HTML verze </a:t>
            </a:r>
            <a:r>
              <a:rPr lang="cs-CZ" sz="1900" dirty="0" smtClean="0"/>
              <a:t>5 </a:t>
            </a:r>
            <a:endParaRPr lang="cs-CZ" sz="1900" dirty="0" smtClean="0"/>
          </a:p>
          <a:p>
            <a:endParaRPr lang="cs-CZ" sz="22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AC9B-7D98-4B40-A321-6853F30D5EBD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HTML (</a:t>
            </a:r>
            <a:r>
              <a:rPr lang="cs-CZ" sz="31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HyperText</a:t>
            </a:r>
            <a:r>
              <a:rPr lang="cs-CZ" sz="31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Markup Language)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900" dirty="0" smtClean="0"/>
              <a:t>Značkovací jazyky, mezi které patří i HTML, vycházejí z čistě textového souboru. Ten obsahuje jak vlastní text, který chceme sdělit uživateli, tak </a:t>
            </a:r>
            <a:r>
              <a:rPr lang="cs-CZ" sz="1900" dirty="0" smtClean="0"/>
              <a:t>instrukce ovlivňující </a:t>
            </a:r>
            <a:r>
              <a:rPr lang="cs-CZ" sz="1900" dirty="0" smtClean="0"/>
              <a:t>jeho vzhled a strukturu. </a:t>
            </a:r>
            <a:r>
              <a:rPr lang="cs-CZ" sz="1900" dirty="0" smtClean="0"/>
              <a:t>V</a:t>
            </a:r>
            <a:r>
              <a:rPr lang="cs-CZ" sz="1900" dirty="0" smtClean="0"/>
              <a:t> HTML jsou </a:t>
            </a:r>
            <a:r>
              <a:rPr lang="cs-CZ" sz="1900" dirty="0" smtClean="0"/>
              <a:t>tyto instrukce zapisovány </a:t>
            </a:r>
            <a:r>
              <a:rPr lang="cs-CZ" sz="1900" dirty="0" smtClean="0"/>
              <a:t>prostřednictvím speciálních znakových řetězců tzv. tagů. Tag je libovolný n-znakový identifikátor uložený ve dvou závorkách:</a:t>
            </a:r>
          </a:p>
          <a:p>
            <a:pPr>
              <a:buNone/>
            </a:pPr>
            <a:r>
              <a:rPr lang="cs-CZ" sz="1900" dirty="0" smtClean="0"/>
              <a:t>				</a:t>
            </a:r>
          </a:p>
          <a:p>
            <a:pPr>
              <a:buNone/>
            </a:pPr>
            <a:r>
              <a:rPr lang="cs-CZ" sz="1900" dirty="0" smtClean="0"/>
              <a:t>				</a:t>
            </a:r>
            <a:r>
              <a:rPr lang="cs-CZ" sz="1900" b="1" dirty="0" smtClean="0">
                <a:solidFill>
                  <a:srgbClr val="FFC000"/>
                </a:solidFill>
              </a:rPr>
              <a:t>&lt;identifikátor&gt;</a:t>
            </a:r>
          </a:p>
          <a:p>
            <a:endParaRPr lang="cs-CZ" sz="2000" dirty="0" smtClean="0"/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AC9B-7D98-4B40-A321-6853F30D5EBD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Tagy obecně dělíme do dvou základních skupin:</a:t>
            </a:r>
            <a:endParaRPr lang="cs-CZ" sz="2800" b="1" u="sng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900" dirty="0" smtClean="0"/>
              <a:t>párové	</a:t>
            </a:r>
            <a:r>
              <a:rPr lang="cs-CZ" sz="1900" b="1" dirty="0" smtClean="0">
                <a:solidFill>
                  <a:srgbClr val="FFC000"/>
                </a:solidFill>
              </a:rPr>
              <a:t>&lt;tag atributy&gt; ...... &lt;/tag&gt;</a:t>
            </a:r>
          </a:p>
          <a:p>
            <a:pPr>
              <a:buNone/>
            </a:pPr>
            <a:r>
              <a:rPr lang="cs-CZ" sz="1900" dirty="0" smtClean="0"/>
              <a:t>	Párové tagy se vyznačují tím, že jsou uvozovány počáteční značkou &lt;tag atributy&gt; , za kterou následuje nějaký objekt, zpravidla nějaký text, a ukončeny ukončovací značkou &lt;/tag&gt; . Párovými tagy jsou například:</a:t>
            </a:r>
          </a:p>
          <a:p>
            <a:pPr>
              <a:buNone/>
            </a:pPr>
            <a:r>
              <a:rPr lang="cs-CZ" sz="1900" dirty="0" smtClean="0"/>
              <a:t>			</a:t>
            </a:r>
            <a:r>
              <a:rPr lang="cs-CZ" sz="1900" b="1" dirty="0" smtClean="0">
                <a:solidFill>
                  <a:srgbClr val="FFC000"/>
                </a:solidFill>
              </a:rPr>
              <a:t>&lt;font&gt; &lt;i&gt; &lt;body&gt; &lt;center&gt; &lt;a&gt; &lt;table&gt;</a:t>
            </a:r>
          </a:p>
          <a:p>
            <a:endParaRPr lang="cs-CZ" sz="1900" dirty="0" smtClean="0"/>
          </a:p>
          <a:p>
            <a:r>
              <a:rPr lang="cs-CZ" sz="1900" dirty="0" smtClean="0"/>
              <a:t>nepárové 	</a:t>
            </a:r>
            <a:r>
              <a:rPr lang="cs-CZ" sz="1900" b="1" dirty="0" smtClean="0">
                <a:solidFill>
                  <a:srgbClr val="FFC000"/>
                </a:solidFill>
              </a:rPr>
              <a:t>&lt;tag atributy&gt;</a:t>
            </a:r>
          </a:p>
          <a:p>
            <a:pPr>
              <a:buNone/>
            </a:pPr>
            <a:r>
              <a:rPr lang="cs-CZ" sz="1900" dirty="0" smtClean="0"/>
              <a:t>	Nepárové tagy jsou značky tvaru &lt;tag atributy&gt;, které nepopisují, jak bude vypadat objekt uzavřený mezi počáteční a koncovou značkou, ale v místě volání zavedou na stránku nějaký objekt. (např. obrázek, čáru ...). Nepárovými tagy jsou například:</a:t>
            </a:r>
          </a:p>
          <a:p>
            <a:pPr>
              <a:buNone/>
            </a:pPr>
            <a:r>
              <a:rPr lang="cs-CZ" sz="1900" dirty="0" smtClean="0"/>
              <a:t>			</a:t>
            </a:r>
            <a:r>
              <a:rPr lang="cs-CZ" sz="1900" b="1" dirty="0" smtClean="0">
                <a:solidFill>
                  <a:srgbClr val="FFC000"/>
                </a:solidFill>
              </a:rPr>
              <a:t>&lt;</a:t>
            </a:r>
            <a:r>
              <a:rPr lang="cs-CZ" sz="1900" b="1" dirty="0" err="1" smtClean="0">
                <a:solidFill>
                  <a:srgbClr val="FFC000"/>
                </a:solidFill>
              </a:rPr>
              <a:t>img</a:t>
            </a:r>
            <a:r>
              <a:rPr lang="cs-CZ" sz="1900" b="1" dirty="0" smtClean="0">
                <a:solidFill>
                  <a:srgbClr val="FFC000"/>
                </a:solidFill>
              </a:rPr>
              <a:t>&gt; &lt;hr&gt; &lt;input&gt; &lt;meta&gt; &lt;br&gt;</a:t>
            </a:r>
          </a:p>
          <a:p>
            <a:pPr>
              <a:buNone/>
            </a:pPr>
            <a:endParaRPr lang="cs-CZ" sz="2000" dirty="0" smtClean="0"/>
          </a:p>
          <a:p>
            <a:pPr lvl="0"/>
            <a:endParaRPr lang="cs-CZ" dirty="0" smtClean="0"/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AC9B-7D98-4B40-A321-6853F30D5EBD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457200" y="260350"/>
            <a:ext cx="7467600" cy="5865813"/>
          </a:xfrm>
        </p:spPr>
        <p:txBody>
          <a:bodyPr>
            <a:normAutofit/>
          </a:bodyPr>
          <a:lstStyle/>
          <a:p>
            <a:r>
              <a:rPr lang="cs-CZ" sz="1900" dirty="0" smtClean="0"/>
              <a:t>Každý tag může obsahovat vedle svého identifikátoru také </a:t>
            </a:r>
            <a:r>
              <a:rPr lang="cs-CZ" sz="1900" b="1" dirty="0" smtClean="0"/>
              <a:t>atributy</a:t>
            </a:r>
            <a:r>
              <a:rPr lang="cs-CZ" sz="1900" dirty="0" smtClean="0"/>
              <a:t>. Pod pojmem atributy si lze nejjednodušeji představit volby, určující nějaké nastavení nebo vlastnosti. Každý atribut pak má definovanou svou hodnotu. Pořadí zapsaných atributů v tagu je libovolné. Následují příklad ukazuje definici atributů písma pomocí tagu FONT:</a:t>
            </a:r>
          </a:p>
          <a:p>
            <a:endParaRPr lang="cs-CZ" sz="1900" dirty="0" smtClean="0"/>
          </a:p>
          <a:p>
            <a:pPr>
              <a:buNone/>
            </a:pPr>
            <a:r>
              <a:rPr lang="cs-CZ" sz="1900" dirty="0" smtClean="0"/>
              <a:t>		</a:t>
            </a:r>
            <a:r>
              <a:rPr lang="cs-CZ" sz="1900" b="1" dirty="0" smtClean="0">
                <a:solidFill>
                  <a:srgbClr val="FFC000"/>
                </a:solidFill>
              </a:rPr>
              <a:t>&lt;font size=5 color="Blue"&gt;Nějaký text&lt;/font&gt;</a:t>
            </a:r>
          </a:p>
          <a:p>
            <a:endParaRPr lang="cs-CZ" sz="1900" dirty="0" smtClean="0"/>
          </a:p>
          <a:p>
            <a:endParaRPr lang="cs-CZ" sz="1900" dirty="0" smtClean="0"/>
          </a:p>
          <a:p>
            <a:endParaRPr lang="cs-CZ" sz="1900" dirty="0" smtClean="0"/>
          </a:p>
          <a:p>
            <a:r>
              <a:rPr lang="cs-CZ" sz="1900" dirty="0" smtClean="0"/>
              <a:t>Jednotlivé tagy lze do sebe vnořovat. Vnořené značky se ukončují v opačném pořadí, než jak byly volány:</a:t>
            </a:r>
          </a:p>
          <a:p>
            <a:pPr>
              <a:buNone/>
            </a:pPr>
            <a:r>
              <a:rPr lang="cs-CZ" sz="1900" dirty="0" smtClean="0"/>
              <a:t>		</a:t>
            </a:r>
          </a:p>
          <a:p>
            <a:pPr>
              <a:buNone/>
            </a:pPr>
            <a:r>
              <a:rPr lang="cs-CZ" sz="1900" dirty="0" smtClean="0"/>
              <a:t>		</a:t>
            </a:r>
            <a:r>
              <a:rPr lang="cs-CZ" sz="1900" b="1" dirty="0" smtClean="0">
                <a:solidFill>
                  <a:srgbClr val="FFC000"/>
                </a:solidFill>
              </a:rPr>
              <a:t>&lt;b&gt;&lt;i&gt;text bude napsán tučnou kurzívou&lt;/i&gt;&lt;/b&gt;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AC9B-7D98-4B40-A321-6853F30D5EBD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AC9B-7D98-4B40-A321-6853F30D5EBD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&lt;!DOCTYPE HTML PUBLIC "-//W3C//DTD HTML 4.01//EN" "http://www.w3.org/TR/html4/strict.dtd"&gt;</a:t>
            </a:r>
            <a:r>
              <a:rPr lang="cs-CZ" dirty="0" smtClean="0">
                <a:solidFill>
                  <a:srgbClr val="0000FF"/>
                </a:solidFill>
              </a:rPr>
              <a:t> </a:t>
            </a:r>
          </a:p>
          <a:p>
            <a:pPr marL="0" lvl="0" indent="0">
              <a:buNone/>
            </a:pPr>
            <a:r>
              <a:rPr lang="cs-CZ" dirty="0" smtClean="0">
                <a:solidFill>
                  <a:srgbClr val="FFC000"/>
                </a:solidFill>
              </a:rPr>
              <a:t>&lt;</a:t>
            </a:r>
            <a:r>
              <a:rPr lang="cs-CZ" dirty="0" err="1">
                <a:solidFill>
                  <a:srgbClr val="FFC000"/>
                </a:solidFill>
              </a:rPr>
              <a:t>html</a:t>
            </a:r>
            <a:r>
              <a:rPr lang="cs-CZ" dirty="0">
                <a:solidFill>
                  <a:srgbClr val="FFC000"/>
                </a:solidFill>
              </a:rPr>
              <a:t>&gt;</a:t>
            </a:r>
          </a:p>
          <a:p>
            <a:pPr marL="0" indent="0">
              <a:buNone/>
            </a:pPr>
            <a:r>
              <a:rPr lang="cs-CZ" dirty="0">
                <a:solidFill>
                  <a:srgbClr val="FFC000"/>
                </a:solidFill>
              </a:rPr>
              <a:t>&lt;</a:t>
            </a:r>
            <a:r>
              <a:rPr lang="cs-CZ" dirty="0" err="1">
                <a:solidFill>
                  <a:srgbClr val="FFC000"/>
                </a:solidFill>
              </a:rPr>
              <a:t>head</a:t>
            </a:r>
            <a:r>
              <a:rPr lang="cs-CZ" dirty="0">
                <a:solidFill>
                  <a:srgbClr val="FFC000"/>
                </a:solidFill>
              </a:rPr>
              <a:t>&gt;</a:t>
            </a:r>
          </a:p>
          <a:p>
            <a:pPr marL="0" lvl="0" indent="0">
              <a:buNone/>
            </a:pPr>
            <a:r>
              <a:rPr lang="cs-CZ" dirty="0">
                <a:solidFill>
                  <a:srgbClr val="FFC000"/>
                </a:solidFill>
              </a:rPr>
              <a:t>&lt;</a:t>
            </a:r>
            <a:r>
              <a:rPr lang="cs-CZ" dirty="0" err="1">
                <a:solidFill>
                  <a:srgbClr val="FFC000"/>
                </a:solidFill>
              </a:rPr>
              <a:t>title</a:t>
            </a:r>
            <a:r>
              <a:rPr lang="cs-CZ" dirty="0">
                <a:solidFill>
                  <a:srgbClr val="FFC000"/>
                </a:solidFill>
              </a:rPr>
              <a:t>&gt; </a:t>
            </a:r>
            <a:r>
              <a:rPr lang="cs-CZ" dirty="0"/>
              <a:t>Název stránky </a:t>
            </a:r>
            <a:r>
              <a:rPr lang="cs-CZ" dirty="0">
                <a:solidFill>
                  <a:srgbClr val="FFC000"/>
                </a:solidFill>
              </a:rPr>
              <a:t>&lt;/</a:t>
            </a:r>
            <a:r>
              <a:rPr lang="cs-CZ" dirty="0" err="1">
                <a:solidFill>
                  <a:srgbClr val="FFC000"/>
                </a:solidFill>
              </a:rPr>
              <a:t>title</a:t>
            </a:r>
            <a:r>
              <a:rPr lang="cs-CZ" dirty="0">
                <a:solidFill>
                  <a:srgbClr val="FFC000"/>
                </a:solidFill>
              </a:rPr>
              <a:t>&gt;</a:t>
            </a:r>
          </a:p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&lt;meta http-</a:t>
            </a:r>
            <a:r>
              <a:rPr lang="en-US" dirty="0" err="1">
                <a:solidFill>
                  <a:srgbClr val="FFC000"/>
                </a:solidFill>
              </a:rPr>
              <a:t>equiv</a:t>
            </a:r>
            <a:r>
              <a:rPr lang="en-US" dirty="0">
                <a:solidFill>
                  <a:srgbClr val="FFC000"/>
                </a:solidFill>
              </a:rPr>
              <a:t>="content-type" content="text/html; charset=windows-1250"&gt; </a:t>
            </a:r>
            <a:r>
              <a:rPr lang="cs-CZ" dirty="0">
                <a:solidFill>
                  <a:srgbClr val="FFC000"/>
                </a:solidFill>
              </a:rPr>
              <a:t>&lt;/</a:t>
            </a:r>
            <a:r>
              <a:rPr lang="cs-CZ" dirty="0" err="1">
                <a:solidFill>
                  <a:srgbClr val="FFC000"/>
                </a:solidFill>
              </a:rPr>
              <a:t>head</a:t>
            </a:r>
            <a:r>
              <a:rPr lang="cs-CZ" dirty="0">
                <a:solidFill>
                  <a:srgbClr val="FFC000"/>
                </a:solidFill>
              </a:rPr>
              <a:t>&gt;</a:t>
            </a:r>
          </a:p>
          <a:p>
            <a:pPr marL="0" lv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FFC000"/>
                </a:solidFill>
              </a:rPr>
              <a:t>&lt;body&gt;</a:t>
            </a:r>
          </a:p>
          <a:p>
            <a:pPr marL="0" lvl="0" indent="0">
              <a:buNone/>
            </a:pPr>
            <a:r>
              <a:rPr lang="cs-CZ" dirty="0">
                <a:solidFill>
                  <a:srgbClr val="FFC000"/>
                </a:solidFill>
              </a:rPr>
              <a:t>&lt;h1&gt; </a:t>
            </a:r>
            <a:r>
              <a:rPr lang="cs-CZ" dirty="0"/>
              <a:t>Nadpis </a:t>
            </a:r>
            <a:r>
              <a:rPr lang="cs-CZ" dirty="0">
                <a:solidFill>
                  <a:srgbClr val="FFC000"/>
                </a:solidFill>
              </a:rPr>
              <a:t>&lt;/h1&gt;</a:t>
            </a:r>
          </a:p>
          <a:p>
            <a:pPr marL="0" lvl="0" indent="0">
              <a:buNone/>
            </a:pPr>
            <a:r>
              <a:rPr lang="en-US" dirty="0">
                <a:solidFill>
                  <a:srgbClr val="FFC000"/>
                </a:solidFill>
              </a:rPr>
              <a:t>&lt;p&gt;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/>
              <a:t>Nějaký text v odstavci </a:t>
            </a:r>
            <a:r>
              <a:rPr lang="en-US" dirty="0">
                <a:solidFill>
                  <a:srgbClr val="FFC000"/>
                </a:solidFill>
              </a:rPr>
              <a:t>&lt;/p&gt;</a:t>
            </a:r>
            <a:endParaRPr lang="cs-CZ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FFC000"/>
                </a:solidFill>
              </a:rPr>
              <a:t>&lt;/body&gt;</a:t>
            </a:r>
          </a:p>
          <a:p>
            <a:pPr marL="0" indent="0">
              <a:buNone/>
            </a:pPr>
            <a:r>
              <a:rPr lang="cs-CZ" dirty="0">
                <a:solidFill>
                  <a:srgbClr val="FFC000"/>
                </a:solidFill>
              </a:rPr>
              <a:t>&lt;/</a:t>
            </a:r>
            <a:r>
              <a:rPr lang="cs-CZ" dirty="0" err="1">
                <a:solidFill>
                  <a:srgbClr val="FFC000"/>
                </a:solidFill>
              </a:rPr>
              <a:t>html</a:t>
            </a:r>
            <a:r>
              <a:rPr lang="cs-CZ" dirty="0">
                <a:solidFill>
                  <a:srgbClr val="FFC000"/>
                </a:solidFill>
              </a:rPr>
              <a:t>&gt;</a:t>
            </a:r>
          </a:p>
          <a:p>
            <a:endParaRPr lang="cs-CZ" dirty="0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Struktura HTML stránky</a:t>
            </a:r>
            <a:endParaRPr lang="cs-CZ" sz="2800" dirty="0"/>
          </a:p>
        </p:txBody>
      </p:sp>
      <p:sp>
        <p:nvSpPr>
          <p:cNvPr id="8" name="Zaoblený obdélníkový popisek 7"/>
          <p:cNvSpPr/>
          <p:nvPr/>
        </p:nvSpPr>
        <p:spPr bwMode="auto">
          <a:xfrm>
            <a:off x="4716016" y="2740508"/>
            <a:ext cx="4264335" cy="360000"/>
          </a:xfrm>
          <a:prstGeom prst="wedgeRoundRectCallout">
            <a:avLst>
              <a:gd name="adj1" fmla="val -67220"/>
              <a:gd name="adj2" fmla="val 40611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600" dirty="0" smtClean="0">
                <a:latin typeface="+mn-lt"/>
                <a:cs typeface="+mn-cs"/>
              </a:rPr>
              <a:t>Zobrazí se v záhlaví okna prohlížeče</a:t>
            </a:r>
          </a:p>
        </p:txBody>
      </p:sp>
      <p:sp>
        <p:nvSpPr>
          <p:cNvPr id="9" name="Zaoblený obdélníkový popisek 8"/>
          <p:cNvSpPr/>
          <p:nvPr/>
        </p:nvSpPr>
        <p:spPr bwMode="auto">
          <a:xfrm>
            <a:off x="5940152" y="548680"/>
            <a:ext cx="2857520" cy="720000"/>
          </a:xfrm>
          <a:prstGeom prst="wedgeRoundRectCallout">
            <a:avLst>
              <a:gd name="adj1" fmla="val -84868"/>
              <a:gd name="adj2" fmla="val 83920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600" dirty="0" smtClean="0">
                <a:latin typeface="+mn-lt"/>
                <a:cs typeface="+mn-cs"/>
              </a:rPr>
              <a:t>Typ dokumentu - verze použitého jazyka HTML</a:t>
            </a:r>
          </a:p>
        </p:txBody>
      </p:sp>
      <p:sp>
        <p:nvSpPr>
          <p:cNvPr id="10" name="Zaoblený obdélníkový popisek 9"/>
          <p:cNvSpPr/>
          <p:nvPr/>
        </p:nvSpPr>
        <p:spPr bwMode="auto">
          <a:xfrm>
            <a:off x="6122831" y="3918204"/>
            <a:ext cx="2857520" cy="360000"/>
          </a:xfrm>
          <a:prstGeom prst="wedgeRoundRectCallout">
            <a:avLst>
              <a:gd name="adj1" fmla="val -115535"/>
              <a:gd name="adj2" fmla="val -77500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600" dirty="0" smtClean="0">
                <a:latin typeface="+mn-lt"/>
                <a:cs typeface="+mn-cs"/>
              </a:rPr>
              <a:t>Kódování</a:t>
            </a:r>
            <a:endParaRPr lang="cs-CZ" sz="1600" dirty="0" smtClean="0">
              <a:latin typeface="+mn-lt"/>
              <a:cs typeface="+mn-cs"/>
            </a:endParaRPr>
          </a:p>
        </p:txBody>
      </p:sp>
      <p:sp>
        <p:nvSpPr>
          <p:cNvPr id="11" name="Zaoblený obdélníkový popisek 10"/>
          <p:cNvSpPr/>
          <p:nvPr/>
        </p:nvSpPr>
        <p:spPr bwMode="auto">
          <a:xfrm>
            <a:off x="5866835" y="4437112"/>
            <a:ext cx="2857520" cy="900000"/>
          </a:xfrm>
          <a:prstGeom prst="wedgeRoundRectCallout">
            <a:avLst>
              <a:gd name="adj1" fmla="val -155086"/>
              <a:gd name="adj2" fmla="val -17232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600" dirty="0" smtClean="0">
                <a:latin typeface="+mn-lt"/>
                <a:cs typeface="+mn-cs"/>
              </a:rPr>
              <a:t>Tělo stránky - vlastní obsah, který se zobrazí v hlavním okně </a:t>
            </a:r>
            <a:r>
              <a:rPr lang="cs-CZ" sz="1600" dirty="0" smtClean="0">
                <a:latin typeface="+mn-lt"/>
                <a:cs typeface="+mn-cs"/>
              </a:rPr>
              <a:t>prohlížeče</a:t>
            </a:r>
            <a:endParaRPr lang="cs-CZ" sz="1600" dirty="0" smtClean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258</TotalTime>
  <Words>820</Words>
  <Application>Microsoft Office PowerPoint</Application>
  <PresentationFormat>Předvádění na obrazovce (4:3)</PresentationFormat>
  <Paragraphs>136</Paragraphs>
  <Slides>16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Technický</vt:lpstr>
      <vt:lpstr>Tvorba WWW Stránek </vt:lpstr>
      <vt:lpstr>Osnova</vt:lpstr>
      <vt:lpstr>A) Standardy a zásady</vt:lpstr>
      <vt:lpstr>B) Základní pravidla pro návrh www stránek</vt:lpstr>
      <vt:lpstr>C) HTML (HyperText Markup Language) </vt:lpstr>
      <vt:lpstr>HTML (HyperText Markup Language) </vt:lpstr>
      <vt:lpstr>Tagy obecně dělíme do dvou základních skupin:</vt:lpstr>
      <vt:lpstr>Prezentace aplikace PowerPoint</vt:lpstr>
      <vt:lpstr>Struktura HTML stránky</vt:lpstr>
      <vt:lpstr>Příklady HTML tagů: </vt:lpstr>
      <vt:lpstr>D) CSS (Cascading Style Sheets)</vt:lpstr>
      <vt:lpstr>CSS (Cascading Style Sheets)</vt:lpstr>
      <vt:lpstr>Styl můžeme do HTML kódu začlenit třemi způsoby:</vt:lpstr>
      <vt:lpstr>Prezentace aplikace PowerPoint</vt:lpstr>
      <vt:lpstr>E) Programy pro tvorbu www stránek</vt:lpstr>
      <vt:lpstr>F) Umístění stránek na internetu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Tvorba WWW Stránek</dc:title>
  <dc:creator>Radek Štěpán</dc:creator>
  <cp:lastModifiedBy>Radek Štěpán</cp:lastModifiedBy>
  <cp:revision>37</cp:revision>
  <dcterms:created xsi:type="dcterms:W3CDTF">2012-01-31T19:17:45Z</dcterms:created>
  <dcterms:modified xsi:type="dcterms:W3CDTF">2012-04-15T21:00:00Z</dcterms:modified>
</cp:coreProperties>
</file>