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90DCA20-5B6A-496B-9BB1-D65F7A06C9B8}" type="datetimeFigureOut">
              <a:rPr lang="cs-CZ" smtClean="0"/>
              <a:pPr/>
              <a:t>14.4.2012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37392FF-092A-4A2F-8005-81F58F35A2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0DCA20-5B6A-496B-9BB1-D65F7A06C9B8}" type="datetimeFigureOut">
              <a:rPr lang="cs-CZ" smtClean="0"/>
              <a:pPr/>
              <a:t>14.4.2012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392FF-092A-4A2F-8005-81F58F35A2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90DCA20-5B6A-496B-9BB1-D65F7A06C9B8}" type="datetimeFigureOut">
              <a:rPr lang="cs-CZ" smtClean="0"/>
              <a:pPr/>
              <a:t>14.4.2012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7392FF-092A-4A2F-8005-81F58F35A2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0DCA20-5B6A-496B-9BB1-D65F7A06C9B8}" type="datetimeFigureOut">
              <a:rPr lang="cs-CZ" smtClean="0"/>
              <a:pPr/>
              <a:t>14.4.2012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392FF-092A-4A2F-8005-81F58F35A2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0DCA20-5B6A-496B-9BB1-D65F7A06C9B8}" type="datetimeFigureOut">
              <a:rPr lang="cs-CZ" smtClean="0"/>
              <a:pPr/>
              <a:t>14.4.2012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37392FF-092A-4A2F-8005-81F58F35A2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0DCA20-5B6A-496B-9BB1-D65F7A06C9B8}" type="datetimeFigureOut">
              <a:rPr lang="cs-CZ" smtClean="0"/>
              <a:pPr/>
              <a:t>14.4.2012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392FF-092A-4A2F-8005-81F58F35A2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0DCA20-5B6A-496B-9BB1-D65F7A06C9B8}" type="datetimeFigureOut">
              <a:rPr lang="cs-CZ" smtClean="0"/>
              <a:pPr/>
              <a:t>14.4.2012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392FF-092A-4A2F-8005-81F58F35A2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0DCA20-5B6A-496B-9BB1-D65F7A06C9B8}" type="datetimeFigureOut">
              <a:rPr lang="cs-CZ" smtClean="0"/>
              <a:pPr/>
              <a:t>14.4.2012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392FF-092A-4A2F-8005-81F58F35A2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0DCA20-5B6A-496B-9BB1-D65F7A06C9B8}" type="datetimeFigureOut">
              <a:rPr lang="cs-CZ" smtClean="0"/>
              <a:pPr/>
              <a:t>14.4.2012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392FF-092A-4A2F-8005-81F58F35A2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0DCA20-5B6A-496B-9BB1-D65F7A06C9B8}" type="datetimeFigureOut">
              <a:rPr lang="cs-CZ" smtClean="0"/>
              <a:pPr/>
              <a:t>14.4.2012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392FF-092A-4A2F-8005-81F58F35A2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0DCA20-5B6A-496B-9BB1-D65F7A06C9B8}" type="datetimeFigureOut">
              <a:rPr lang="cs-CZ" smtClean="0"/>
              <a:pPr/>
              <a:t>14.4.2012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392FF-092A-4A2F-8005-81F58F35A2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90DCA20-5B6A-496B-9BB1-D65F7A06C9B8}" type="datetimeFigureOut">
              <a:rPr lang="cs-CZ" smtClean="0"/>
              <a:pPr/>
              <a:t>14.4.2012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37392FF-092A-4A2F-8005-81F58F35A23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3068960"/>
            <a:ext cx="7558608" cy="158660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17.Tabulkový </a:t>
            </a:r>
            <a:r>
              <a:rPr lang="cs-CZ" dirty="0" smtClean="0"/>
              <a:t>procesor (filtrování a řazení dat, formuláře, podmínky a podmíněné formátování, export a import </a:t>
            </a:r>
            <a:br>
              <a:rPr lang="cs-CZ" dirty="0" smtClean="0"/>
            </a:br>
            <a:r>
              <a:rPr lang="cs-CZ" dirty="0" smtClean="0"/>
              <a:t>dat)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635896" y="5373216"/>
            <a:ext cx="5114778" cy="1101248"/>
          </a:xfrm>
        </p:spPr>
        <p:txBody>
          <a:bodyPr/>
          <a:lstStyle/>
          <a:p>
            <a:r>
              <a:rPr lang="cs-CZ" dirty="0" smtClean="0"/>
              <a:t>Barbora Skoumalová 4.A</a:t>
            </a:r>
            <a:endParaRPr lang="cs-CZ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Export a import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Existují dva způsoby importu dat z textového souboru pomocí </a:t>
            </a:r>
            <a:r>
              <a:rPr lang="cs-CZ" dirty="0" smtClean="0"/>
              <a:t>aplikace </a:t>
            </a:r>
            <a:r>
              <a:rPr lang="cs-CZ" dirty="0" smtClean="0"/>
              <a:t>Excel: můžete otevřít textový </a:t>
            </a:r>
            <a:r>
              <a:rPr lang="cs-CZ" dirty="0" smtClean="0"/>
              <a:t>soubor, </a:t>
            </a:r>
            <a:r>
              <a:rPr lang="cs-CZ" dirty="0" smtClean="0"/>
              <a:t>nebo </a:t>
            </a:r>
            <a:r>
              <a:rPr lang="cs-CZ" dirty="0" smtClean="0"/>
              <a:t>ho můžete importovat </a:t>
            </a:r>
            <a:r>
              <a:rPr lang="cs-CZ" dirty="0" smtClean="0"/>
              <a:t>jako oblast externích dat. Chcete-li exportovat data z </a:t>
            </a:r>
            <a:r>
              <a:rPr lang="cs-CZ" dirty="0" smtClean="0"/>
              <a:t>aplikace </a:t>
            </a:r>
            <a:r>
              <a:rPr lang="cs-CZ" dirty="0" smtClean="0"/>
              <a:t>Excel do textového souboru, použijte příkaz </a:t>
            </a:r>
            <a:r>
              <a:rPr lang="cs-CZ" b="1" dirty="0" smtClean="0"/>
              <a:t>Uložit jako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Existují dva běžně používané formáty textových souborů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textové soubory s oddělovači, ve kterých je každé pole textu odděleno tabulátorem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textové soubory s hodnotami oddělenými čárkou, ve kterých čárka odděluje každé pole </a:t>
            </a:r>
            <a:r>
              <a:rPr lang="cs-CZ" dirty="0" smtClean="0">
                <a:solidFill>
                  <a:schemeClr val="tx1"/>
                </a:solidFill>
              </a:rPr>
              <a:t>textu</a:t>
            </a:r>
          </a:p>
          <a:p>
            <a:r>
              <a:rPr lang="cs-CZ" dirty="0" smtClean="0"/>
              <a:t>Znak oddělovače v souborech s oddělovači i v textových </a:t>
            </a:r>
            <a:r>
              <a:rPr lang="cs-CZ" dirty="0" smtClean="0"/>
              <a:t>souborech lze </a:t>
            </a:r>
            <a:r>
              <a:rPr lang="cs-CZ" dirty="0" smtClean="0"/>
              <a:t>změnit. Je to vhodné například v situacích, kdy je třeba se ujistit, že operace importu nebo exportu proběhne požadovaným způsobem.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Filtrování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rychlý </a:t>
            </a:r>
            <a:r>
              <a:rPr lang="cs-CZ" dirty="0" smtClean="0"/>
              <a:t>a snadný způsob práce s podmnožinou dat v oblasti</a:t>
            </a:r>
          </a:p>
          <a:p>
            <a:r>
              <a:rPr lang="cs-CZ" dirty="0" smtClean="0"/>
              <a:t>do </a:t>
            </a:r>
            <a:r>
              <a:rPr lang="cs-CZ" dirty="0" smtClean="0"/>
              <a:t>určité oblasti zadáte filtr-zobrazí se pouze ty řádky které splňují kritéria zadaná pro daný sloupec</a:t>
            </a:r>
          </a:p>
          <a:p>
            <a:r>
              <a:rPr lang="cs-CZ" dirty="0" smtClean="0"/>
              <a:t>v Excelu -</a:t>
            </a:r>
            <a:r>
              <a:rPr lang="cs-CZ" dirty="0" smtClean="0"/>
              <a:t> dva příkazy sloužící k filtrování oblastí:</a:t>
            </a:r>
          </a:p>
          <a:p>
            <a:pPr lvl="1"/>
            <a:r>
              <a:rPr lang="cs-CZ" b="1" dirty="0" smtClean="0">
                <a:solidFill>
                  <a:schemeClr val="tx1"/>
                </a:solidFill>
              </a:rPr>
              <a:t>Automatický filtr</a:t>
            </a:r>
            <a:r>
              <a:rPr lang="cs-CZ" dirty="0" smtClean="0">
                <a:solidFill>
                  <a:schemeClr val="tx1"/>
                </a:solidFill>
              </a:rPr>
              <a:t> pro jednoduchá kritéria, který obsahuje také filtrování podle výběru.</a:t>
            </a:r>
          </a:p>
          <a:p>
            <a:pPr lvl="1"/>
            <a:r>
              <a:rPr lang="cs-CZ" b="1" dirty="0" smtClean="0">
                <a:solidFill>
                  <a:schemeClr val="tx1"/>
                </a:solidFill>
              </a:rPr>
              <a:t>Rozšířený filtr</a:t>
            </a:r>
            <a:r>
              <a:rPr lang="cs-CZ" dirty="0" smtClean="0">
                <a:solidFill>
                  <a:schemeClr val="tx1"/>
                </a:solidFill>
              </a:rPr>
              <a:t> pro složitější kritéria.</a:t>
            </a:r>
          </a:p>
          <a:p>
            <a:r>
              <a:rPr lang="cs-CZ" dirty="0" smtClean="0"/>
              <a:t>Na rozdíl od řazení nedojde při filtrování ke změně uspořádání oblasti. Filtrování dočasně skryje řádky, které nechcete zobrazit.</a:t>
            </a:r>
            <a:endParaRPr lang="cs-CZ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filtrování řádků v aplikaci Excel je možné podmnožinu oblasti upravit, zformátovat, vynést v grafu nebo vytisknout, aniž by bylo nutné změnit uspořádání této podmnožiny nebo ji přesunout.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Řazení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Dle abecedy nebo číselně</a:t>
            </a:r>
          </a:p>
          <a:p>
            <a:r>
              <a:rPr lang="cs-CZ" dirty="0" smtClean="0"/>
              <a:t>Řádky a sloupce se seřadí tak, aby údaje zůstaly provázeny.</a:t>
            </a:r>
          </a:p>
          <a:p>
            <a:r>
              <a:rPr lang="cs-CZ" dirty="0" smtClean="0"/>
              <a:t>Dobré je mít tabulku automaticky naformátovanou (</a:t>
            </a:r>
            <a:r>
              <a:rPr lang="cs-CZ" b="1" dirty="0" smtClean="0"/>
              <a:t>Domů | Styly | Formátovat jako tabulku</a:t>
            </a:r>
            <a:r>
              <a:rPr lang="cs-CZ" dirty="0" smtClean="0"/>
              <a:t>). Pokud jste tabulku nenaformátovali automaticky, ale stejně chcete filtrovat data ve sloupci, pak klepněte na danou buňku ve sloupci a na kartě </a:t>
            </a:r>
            <a:r>
              <a:rPr lang="cs-CZ" b="1" dirty="0" smtClean="0"/>
              <a:t>Domů</a:t>
            </a:r>
            <a:r>
              <a:rPr lang="cs-CZ" dirty="0" smtClean="0"/>
              <a:t> ve skupině </a:t>
            </a:r>
            <a:r>
              <a:rPr lang="cs-CZ" b="1" dirty="0" smtClean="0"/>
              <a:t>Úpravy</a:t>
            </a:r>
            <a:r>
              <a:rPr lang="cs-CZ" dirty="0" smtClean="0"/>
              <a:t> klepněte na tlačítko </a:t>
            </a:r>
            <a:r>
              <a:rPr lang="cs-CZ" b="1" dirty="0" smtClean="0"/>
              <a:t>Seřadit a filtrovat</a:t>
            </a:r>
            <a:r>
              <a:rPr lang="cs-CZ" dirty="0" smtClean="0"/>
              <a:t>. V nabídce klepněte na příkaz </a:t>
            </a:r>
            <a:r>
              <a:rPr lang="cs-CZ" b="1" dirty="0" smtClean="0"/>
              <a:t>Vlastní řazení</a:t>
            </a:r>
            <a:r>
              <a:rPr lang="cs-CZ" dirty="0" smtClean="0"/>
              <a:t>. Excel do hlavičky tabulky přidá tlačítko s šipkou, pomocí něhož lze řadit.</a:t>
            </a:r>
            <a:endParaRPr lang="cs-CZ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548680"/>
            <a:ext cx="7372672" cy="5907056"/>
          </a:xfrm>
        </p:spPr>
        <p:txBody>
          <a:bodyPr>
            <a:normAutofit/>
          </a:bodyPr>
          <a:lstStyle/>
          <a:p>
            <a:r>
              <a:rPr lang="cs-CZ" dirty="0" smtClean="0"/>
              <a:t>Pak postupujte následovně: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Klepněte na šipku v buňce hlavičky sloupce tabulky.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Rozevře se nabídka, v níž se zaměřte na horní část, kde jsou dvě možnosti řazení dat:</a:t>
            </a:r>
          </a:p>
          <a:p>
            <a:pPr lvl="2"/>
            <a:r>
              <a:rPr lang="cs-CZ" dirty="0" smtClean="0"/>
              <a:t>Seřadit od nejmenšího k největšímu, nebo Seřadit od A do Z</a:t>
            </a:r>
          </a:p>
          <a:p>
            <a:pPr lvl="2"/>
            <a:r>
              <a:rPr lang="cs-CZ" dirty="0" smtClean="0"/>
              <a:t>Seřadit od největšího k nejmenšímu, nebo Seřadit od Z do 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Klepněte na jeden z těchto příkazů, lišit se bude podle toho, zda chcete řadit text nebo čísla.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Excel tabulku seřadí a na tlačítku se šipkou v buňce hlavičky sloupce se objeví šipka směřující nahoru nebo dolů podle typu řazení.</a:t>
            </a: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Pomocí formulářů, které jsou k dispozici v aplikaci Excel, můžete zadávat data do oblastí, seznamů nebo jiných databází. Můžete vytvářet formuláře určené k tisku nebo použití online, včetně formulářů určených k otevření přímo v aplikaci Excel nebo k umístění na webových stránkách. Data ve formulářích online můžete získat a uspořádat pomocí sešitu aplikace Excel nebo jiné aplikace či databáze.</a:t>
            </a:r>
            <a:endParaRPr lang="cs-CZ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76672"/>
            <a:ext cx="7300664" cy="5979064"/>
          </a:xfrm>
        </p:spPr>
        <p:txBody>
          <a:bodyPr>
            <a:normAutofit fontScale="92500"/>
          </a:bodyPr>
          <a:lstStyle/>
          <a:p>
            <a:r>
              <a:rPr lang="cs-CZ" b="1" dirty="0" smtClean="0"/>
              <a:t>Předdefinované formuláře pro data aplikace </a:t>
            </a:r>
            <a:r>
              <a:rPr lang="cs-CZ" b="1" dirty="0" smtClean="0"/>
              <a:t>Excel</a:t>
            </a:r>
            <a:r>
              <a:rPr lang="cs-CZ" b="1" dirty="0" smtClean="0"/>
              <a:t>.</a:t>
            </a:r>
            <a:r>
              <a:rPr lang="cs-CZ" dirty="0" smtClean="0"/>
              <a:t>    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Pro </a:t>
            </a:r>
            <a:r>
              <a:rPr lang="cs-CZ" dirty="0" smtClean="0">
                <a:solidFill>
                  <a:schemeClr val="tx1"/>
                </a:solidFill>
              </a:rPr>
              <a:t>oblasti nebo seznamy na listech aplikace Excel můžete zobrazit datový formulář, který umožňuje zadávat nová data, vyhledávat řádky podle obsahu buňky, aktualizovat data a odstraňovat řádky z oblasti nebo seznamu.</a:t>
            </a:r>
          </a:p>
          <a:p>
            <a:r>
              <a:rPr lang="cs-CZ" b="1" dirty="0" smtClean="0"/>
              <a:t>Vytvoření vlastního formuláře v aplikaci </a:t>
            </a:r>
            <a:r>
              <a:rPr lang="cs-CZ" b="1" dirty="0" smtClean="0"/>
              <a:t>Excel.</a:t>
            </a:r>
            <a:r>
              <a:rPr lang="cs-CZ" dirty="0" smtClean="0"/>
              <a:t>     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Vytvořené </a:t>
            </a:r>
            <a:r>
              <a:rPr lang="cs-CZ" dirty="0" smtClean="0">
                <a:solidFill>
                  <a:schemeClr val="tx1"/>
                </a:solidFill>
              </a:rPr>
              <a:t>formuláře aplikace Excel lze vytisknout nebo používat v režimu online. Součástí formulářů online mohou být </a:t>
            </a:r>
            <a:r>
              <a:rPr lang="cs-CZ" u="sng" dirty="0" smtClean="0">
                <a:solidFill>
                  <a:schemeClr val="tx1"/>
                </a:solidFill>
              </a:rPr>
              <a:t>ovládací prvky</a:t>
            </a:r>
            <a:r>
              <a:rPr lang="cs-CZ" dirty="0" smtClean="0">
                <a:solidFill>
                  <a:schemeClr val="tx1"/>
                </a:solidFill>
              </a:rPr>
              <a:t>, například tlačítka s možnostmi a rozevírací seznamy. Formulář online můžete zamknout tak, aby bylo možné zadávat data pouze do určitých buněk. Ověřením dat se můžete ujistit, že uživatelé zadávají pouze typy dat požadované </a:t>
            </a:r>
            <a:r>
              <a:rPr lang="cs-CZ" dirty="0" smtClean="0">
                <a:solidFill>
                  <a:schemeClr val="tx1"/>
                </a:solidFill>
              </a:rPr>
              <a:t>formulářem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Podmíněné formátování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Umožňuje zpřehlednit data nebo upozornit na chybu</a:t>
            </a:r>
          </a:p>
          <a:p>
            <a:r>
              <a:rPr lang="cs-CZ" b="1" dirty="0" smtClean="0"/>
              <a:t>Jak nastavit podmínku formátování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Označíme požadovanou oblast.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Přes kartu </a:t>
            </a:r>
            <a:r>
              <a:rPr lang="cs-CZ" b="1" i="1" dirty="0" smtClean="0">
                <a:solidFill>
                  <a:schemeClr val="tx1"/>
                </a:solidFill>
              </a:rPr>
              <a:t>Domů - Podmíněné formátování</a:t>
            </a:r>
            <a:r>
              <a:rPr lang="cs-CZ" dirty="0" smtClean="0">
                <a:solidFill>
                  <a:schemeClr val="tx1"/>
                </a:solidFill>
              </a:rPr>
              <a:t> vybereme </a:t>
            </a:r>
            <a:r>
              <a:rPr lang="cs-CZ" b="1" i="1" dirty="0" smtClean="0">
                <a:solidFill>
                  <a:schemeClr val="tx1"/>
                </a:solidFill>
              </a:rPr>
              <a:t>Správa </a:t>
            </a:r>
            <a:r>
              <a:rPr lang="cs-CZ" b="1" i="1" dirty="0" smtClean="0">
                <a:solidFill>
                  <a:schemeClr val="tx1"/>
                </a:solidFill>
              </a:rPr>
              <a:t>pravidel...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Přes </a:t>
            </a:r>
            <a:r>
              <a:rPr lang="cs-CZ" b="1" i="1" dirty="0" smtClean="0">
                <a:solidFill>
                  <a:schemeClr val="tx1"/>
                </a:solidFill>
              </a:rPr>
              <a:t>Nové </a:t>
            </a:r>
            <a:r>
              <a:rPr lang="cs-CZ" b="1" i="1" dirty="0" smtClean="0">
                <a:solidFill>
                  <a:schemeClr val="tx1"/>
                </a:solidFill>
              </a:rPr>
              <a:t>pravidlo</a:t>
            </a:r>
            <a:r>
              <a:rPr lang="cs-CZ" b="1" i="1" dirty="0" smtClean="0">
                <a:solidFill>
                  <a:schemeClr val="tx1"/>
                </a:solidFill>
              </a:rPr>
              <a:t>...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Typ pravidla zvolíme </a:t>
            </a:r>
            <a:r>
              <a:rPr lang="cs-CZ" b="1" i="1" dirty="0" smtClean="0">
                <a:solidFill>
                  <a:schemeClr val="tx1"/>
                </a:solidFill>
              </a:rPr>
              <a:t>Určit buňky k formátování pomocí vzorce.</a:t>
            </a:r>
            <a:r>
              <a:rPr lang="cs-CZ" dirty="0" smtClean="0">
                <a:solidFill>
                  <a:schemeClr val="tx1"/>
                </a:solidFill>
              </a:rPr>
              <a:t> a vzorec zadáme:</a:t>
            </a:r>
          </a:p>
          <a:p>
            <a:pPr lvl="2"/>
            <a:r>
              <a:rPr lang="cs-CZ" b="1" dirty="0" smtClean="0">
                <a:solidFill>
                  <a:schemeClr val="tx1"/>
                </a:solidFill>
              </a:rPr>
              <a:t>1. </a:t>
            </a:r>
            <a:r>
              <a:rPr lang="cs-CZ" b="1" dirty="0" smtClean="0">
                <a:solidFill>
                  <a:schemeClr val="tx1"/>
                </a:solidFill>
              </a:rPr>
              <a:t>Podmínka</a:t>
            </a:r>
            <a:r>
              <a:rPr lang="cs-CZ" dirty="0" smtClean="0">
                <a:solidFill>
                  <a:schemeClr val="tx1"/>
                </a:solidFill>
              </a:rPr>
              <a:t>=ŘÁDEK</a:t>
            </a:r>
            <a:r>
              <a:rPr lang="cs-CZ" dirty="0" smtClean="0">
                <a:solidFill>
                  <a:schemeClr val="tx1"/>
                </a:solidFill>
              </a:rPr>
              <a:t>()=POLÍČKO("Řádek</a:t>
            </a:r>
            <a:r>
              <a:rPr lang="cs-CZ" dirty="0" smtClean="0">
                <a:solidFill>
                  <a:schemeClr val="tx1"/>
                </a:solidFill>
              </a:rPr>
              <a:t>")</a:t>
            </a:r>
          </a:p>
          <a:p>
            <a:pPr lvl="2"/>
            <a:r>
              <a:rPr lang="cs-CZ" b="1" dirty="0" smtClean="0">
                <a:solidFill>
                  <a:schemeClr val="tx1"/>
                </a:solidFill>
              </a:rPr>
              <a:t>2</a:t>
            </a:r>
            <a:r>
              <a:rPr lang="cs-CZ" b="1" dirty="0" smtClean="0">
                <a:solidFill>
                  <a:schemeClr val="tx1"/>
                </a:solidFill>
              </a:rPr>
              <a:t>. </a:t>
            </a:r>
            <a:r>
              <a:rPr lang="cs-CZ" b="1" dirty="0" smtClean="0">
                <a:solidFill>
                  <a:schemeClr val="tx1"/>
                </a:solidFill>
              </a:rPr>
              <a:t>Podmínka</a:t>
            </a:r>
            <a:r>
              <a:rPr lang="cs-CZ" dirty="0" smtClean="0">
                <a:solidFill>
                  <a:schemeClr val="tx1"/>
                </a:solidFill>
              </a:rPr>
              <a:t>=SLOUPEC</a:t>
            </a:r>
            <a:r>
              <a:rPr lang="cs-CZ" dirty="0" smtClean="0">
                <a:solidFill>
                  <a:schemeClr val="tx1"/>
                </a:solidFill>
              </a:rPr>
              <a:t>()=POLÍČKO("Sloupec")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7283152" cy="569103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Vybereme z nabídky </a:t>
            </a:r>
            <a:r>
              <a:rPr lang="cs-CZ" b="1" i="1" dirty="0" smtClean="0"/>
              <a:t>Formát</a:t>
            </a:r>
            <a:r>
              <a:rPr lang="cs-CZ" dirty="0" smtClean="0"/>
              <a:t> -&gt;</a:t>
            </a:r>
            <a:r>
              <a:rPr lang="cs-CZ" b="1" i="1" dirty="0" smtClean="0"/>
              <a:t>Podmíněné </a:t>
            </a:r>
            <a:r>
              <a:rPr lang="cs-CZ" b="1" i="1" dirty="0" err="1" smtClean="0"/>
              <a:t>formatování</a:t>
            </a:r>
            <a:r>
              <a:rPr lang="cs-CZ" b="1" i="1" dirty="0" smtClean="0"/>
              <a:t> </a:t>
            </a:r>
            <a:r>
              <a:rPr lang="cs-CZ" b="1" i="1" dirty="0" smtClean="0"/>
              <a:t>...</a:t>
            </a:r>
            <a:endParaRPr lang="cs-CZ" dirty="0" smtClean="0"/>
          </a:p>
          <a:p>
            <a:r>
              <a:rPr lang="cs-CZ" dirty="0" smtClean="0"/>
              <a:t>Zvolíme a nakonfigurujeme požadované podmínky (</a:t>
            </a:r>
            <a:r>
              <a:rPr lang="cs-CZ" i="1" dirty="0" smtClean="0"/>
              <a:t>škoda že jde nastavit jen tři</a:t>
            </a:r>
            <a:r>
              <a:rPr lang="cs-CZ" dirty="0" smtClean="0"/>
              <a:t>) </a:t>
            </a:r>
            <a:endParaRPr lang="cs-CZ" dirty="0" smtClean="0"/>
          </a:p>
          <a:p>
            <a:r>
              <a:rPr lang="cs-CZ" dirty="0" smtClean="0"/>
              <a:t>Co lze nastavovat:</a:t>
            </a:r>
          </a:p>
          <a:p>
            <a:pPr lvl="1"/>
            <a:r>
              <a:rPr lang="cs-CZ" b="1" dirty="0" smtClean="0">
                <a:solidFill>
                  <a:schemeClr val="tx1"/>
                </a:solidFill>
              </a:rPr>
              <a:t>hodnota buňky</a:t>
            </a:r>
            <a:endParaRPr lang="cs-CZ" dirty="0" smtClean="0">
              <a:solidFill>
                <a:schemeClr val="tx1"/>
              </a:solidFill>
            </a:endParaRPr>
          </a:p>
          <a:p>
            <a:pPr lvl="2"/>
            <a:r>
              <a:rPr lang="cs-CZ" dirty="0" smtClean="0"/>
              <a:t>je mezi</a:t>
            </a:r>
          </a:p>
          <a:p>
            <a:pPr lvl="2"/>
            <a:r>
              <a:rPr lang="cs-CZ" dirty="0" smtClean="0"/>
              <a:t>není mezi</a:t>
            </a:r>
          </a:p>
          <a:p>
            <a:pPr lvl="2"/>
            <a:r>
              <a:rPr lang="cs-CZ" dirty="0" smtClean="0"/>
              <a:t>je rovno</a:t>
            </a:r>
          </a:p>
          <a:p>
            <a:pPr lvl="2"/>
            <a:r>
              <a:rPr lang="cs-CZ" dirty="0" smtClean="0"/>
              <a:t>není </a:t>
            </a:r>
            <a:r>
              <a:rPr lang="cs-CZ" dirty="0" smtClean="0"/>
              <a:t>rovno</a:t>
            </a:r>
          </a:p>
          <a:p>
            <a:pPr lvl="2"/>
            <a:r>
              <a:rPr lang="cs-CZ" dirty="0" smtClean="0"/>
              <a:t>je větší než</a:t>
            </a:r>
          </a:p>
          <a:p>
            <a:pPr lvl="2"/>
            <a:r>
              <a:rPr lang="cs-CZ" dirty="0" smtClean="0"/>
              <a:t>je </a:t>
            </a:r>
            <a:r>
              <a:rPr lang="cs-CZ" dirty="0" smtClean="0"/>
              <a:t>menší než</a:t>
            </a:r>
          </a:p>
          <a:p>
            <a:pPr lvl="2"/>
            <a:r>
              <a:rPr lang="cs-CZ" dirty="0" smtClean="0"/>
              <a:t>je větší než nebo rovno</a:t>
            </a:r>
          </a:p>
          <a:p>
            <a:pPr lvl="2"/>
            <a:r>
              <a:rPr lang="cs-CZ" dirty="0" smtClean="0"/>
              <a:t>je menší než nebo rovno</a:t>
            </a:r>
          </a:p>
          <a:p>
            <a:pPr lvl="1"/>
            <a:r>
              <a:rPr lang="cs-CZ" b="1" dirty="0" smtClean="0">
                <a:solidFill>
                  <a:schemeClr val="tx1"/>
                </a:solidFill>
              </a:rPr>
              <a:t>vzorec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568</TotalTime>
  <Words>216</Words>
  <Application>Microsoft Office PowerPoint</Application>
  <PresentationFormat>Předvádění na obrazovce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Bohatý</vt:lpstr>
      <vt:lpstr>          17.Tabulkový procesor (filtrování a řazení dat, formuláře, podmínky a podmíněné formátování, export a import  dat)</vt:lpstr>
      <vt:lpstr>Filtrování</vt:lpstr>
      <vt:lpstr>Snímek 3</vt:lpstr>
      <vt:lpstr>Řazení dat</vt:lpstr>
      <vt:lpstr>Snímek 5</vt:lpstr>
      <vt:lpstr>Formuláře</vt:lpstr>
      <vt:lpstr>Snímek 7</vt:lpstr>
      <vt:lpstr>Podmíněné formátování</vt:lpstr>
      <vt:lpstr>Snímek 9</vt:lpstr>
      <vt:lpstr>Export a import dat</vt:lpstr>
      <vt:lpstr>Snímek 11</vt:lpstr>
      <vt:lpstr>Snímek 12</vt:lpstr>
      <vt:lpstr>Snímek 13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Tabulkový procesor (filtrování a řazení dat, formuláře, podmínky a podmíněné formátování, export a import  dat)</dc:title>
  <dc:creator>Barunka</dc:creator>
  <cp:lastModifiedBy>Barunka</cp:lastModifiedBy>
  <cp:revision>35</cp:revision>
  <dcterms:created xsi:type="dcterms:W3CDTF">2012-04-11T17:27:36Z</dcterms:created>
  <dcterms:modified xsi:type="dcterms:W3CDTF">2012-04-14T16:34:18Z</dcterms:modified>
</cp:coreProperties>
</file>